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 id="282" r:id="rId28"/>
    <p:sldId id="283" r:id="rId29"/>
    <p:sldId id="284" r:id="rId30"/>
    <p:sldId id="285" r:id="rId31"/>
    <p:sldId id="287" r:id="rId32"/>
    <p:sldId id="288" r:id="rId33"/>
    <p:sldId id="289" r:id="rId34"/>
    <p:sldId id="290" r:id="rId35"/>
    <p:sldId id="291" r:id="rId36"/>
    <p:sldId id="292"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5"/>
    <p:restoredTop sz="95100"/>
  </p:normalViewPr>
  <p:slideViewPr>
    <p:cSldViewPr snapToGrid="0" snapToObjects="1">
      <p:cViewPr varScale="1">
        <p:scale>
          <a:sx n="100" d="100"/>
          <a:sy n="100" d="100"/>
        </p:scale>
        <p:origin x="44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2E86D7-755E-824E-8F2E-BEED6A9FF59D}"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F5F9CD-9CFD-3245-AF32-2229152AC6D6}" type="slidenum">
              <a:rPr lang="en-US" smtClean="0"/>
              <a:t>‹#›</a:t>
            </a:fld>
            <a:endParaRPr lang="en-US"/>
          </a:p>
        </p:txBody>
      </p:sp>
    </p:spTree>
    <p:extLst>
      <p:ext uri="{BB962C8B-B14F-4D97-AF65-F5344CB8AC3E}">
        <p14:creationId xmlns:p14="http://schemas.microsoft.com/office/powerpoint/2010/main" val="1069898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2E86D7-755E-824E-8F2E-BEED6A9FF59D}"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F5F9CD-9CFD-3245-AF32-2229152AC6D6}" type="slidenum">
              <a:rPr lang="en-US" smtClean="0"/>
              <a:t>‹#›</a:t>
            </a:fld>
            <a:endParaRPr lang="en-US"/>
          </a:p>
        </p:txBody>
      </p:sp>
    </p:spTree>
    <p:extLst>
      <p:ext uri="{BB962C8B-B14F-4D97-AF65-F5344CB8AC3E}">
        <p14:creationId xmlns:p14="http://schemas.microsoft.com/office/powerpoint/2010/main" val="1103111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2E86D7-755E-824E-8F2E-BEED6A9FF59D}"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F5F9CD-9CFD-3245-AF32-2229152AC6D6}" type="slidenum">
              <a:rPr lang="en-US" smtClean="0"/>
              <a:t>‹#›</a:t>
            </a:fld>
            <a:endParaRPr lang="en-US"/>
          </a:p>
        </p:txBody>
      </p:sp>
    </p:spTree>
    <p:extLst>
      <p:ext uri="{BB962C8B-B14F-4D97-AF65-F5344CB8AC3E}">
        <p14:creationId xmlns:p14="http://schemas.microsoft.com/office/powerpoint/2010/main" val="766218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2E86D7-755E-824E-8F2E-BEED6A9FF59D}"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F5F9CD-9CFD-3245-AF32-2229152AC6D6}" type="slidenum">
              <a:rPr lang="en-US" smtClean="0"/>
              <a:t>‹#›</a:t>
            </a:fld>
            <a:endParaRPr lang="en-US"/>
          </a:p>
        </p:txBody>
      </p:sp>
    </p:spTree>
    <p:extLst>
      <p:ext uri="{BB962C8B-B14F-4D97-AF65-F5344CB8AC3E}">
        <p14:creationId xmlns:p14="http://schemas.microsoft.com/office/powerpoint/2010/main" val="56881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2E86D7-755E-824E-8F2E-BEED6A9FF59D}"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F5F9CD-9CFD-3245-AF32-2229152AC6D6}" type="slidenum">
              <a:rPr lang="en-US" smtClean="0"/>
              <a:t>‹#›</a:t>
            </a:fld>
            <a:endParaRPr lang="en-US"/>
          </a:p>
        </p:txBody>
      </p:sp>
    </p:spTree>
    <p:extLst>
      <p:ext uri="{BB962C8B-B14F-4D97-AF65-F5344CB8AC3E}">
        <p14:creationId xmlns:p14="http://schemas.microsoft.com/office/powerpoint/2010/main" val="1232552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2E86D7-755E-824E-8F2E-BEED6A9FF59D}"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F5F9CD-9CFD-3245-AF32-2229152AC6D6}" type="slidenum">
              <a:rPr lang="en-US" smtClean="0"/>
              <a:t>‹#›</a:t>
            </a:fld>
            <a:endParaRPr lang="en-US"/>
          </a:p>
        </p:txBody>
      </p:sp>
    </p:spTree>
    <p:extLst>
      <p:ext uri="{BB962C8B-B14F-4D97-AF65-F5344CB8AC3E}">
        <p14:creationId xmlns:p14="http://schemas.microsoft.com/office/powerpoint/2010/main" val="88410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2E86D7-755E-824E-8F2E-BEED6A9FF59D}" type="datetimeFigureOut">
              <a:rPr lang="en-US" smtClean="0"/>
              <a:t>4/23/18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F5F9CD-9CFD-3245-AF32-2229152AC6D6}" type="slidenum">
              <a:rPr lang="en-US" smtClean="0"/>
              <a:t>‹#›</a:t>
            </a:fld>
            <a:endParaRPr lang="en-US"/>
          </a:p>
        </p:txBody>
      </p:sp>
    </p:spTree>
    <p:extLst>
      <p:ext uri="{BB962C8B-B14F-4D97-AF65-F5344CB8AC3E}">
        <p14:creationId xmlns:p14="http://schemas.microsoft.com/office/powerpoint/2010/main" val="702641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2E86D7-755E-824E-8F2E-BEED6A9FF59D}" type="datetimeFigureOut">
              <a:rPr lang="en-US" smtClean="0"/>
              <a:t>4/23/18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F5F9CD-9CFD-3245-AF32-2229152AC6D6}" type="slidenum">
              <a:rPr lang="en-US" smtClean="0"/>
              <a:t>‹#›</a:t>
            </a:fld>
            <a:endParaRPr lang="en-US"/>
          </a:p>
        </p:txBody>
      </p:sp>
    </p:spTree>
    <p:extLst>
      <p:ext uri="{BB962C8B-B14F-4D97-AF65-F5344CB8AC3E}">
        <p14:creationId xmlns:p14="http://schemas.microsoft.com/office/powerpoint/2010/main" val="287048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2E86D7-755E-824E-8F2E-BEED6A9FF59D}" type="datetimeFigureOut">
              <a:rPr lang="en-US" smtClean="0"/>
              <a:t>4/23/18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F5F9CD-9CFD-3245-AF32-2229152AC6D6}" type="slidenum">
              <a:rPr lang="en-US" smtClean="0"/>
              <a:t>‹#›</a:t>
            </a:fld>
            <a:endParaRPr lang="en-US"/>
          </a:p>
        </p:txBody>
      </p:sp>
    </p:spTree>
    <p:extLst>
      <p:ext uri="{BB962C8B-B14F-4D97-AF65-F5344CB8AC3E}">
        <p14:creationId xmlns:p14="http://schemas.microsoft.com/office/powerpoint/2010/main" val="117561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2E86D7-755E-824E-8F2E-BEED6A9FF59D}"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F5F9CD-9CFD-3245-AF32-2229152AC6D6}" type="slidenum">
              <a:rPr lang="en-US" smtClean="0"/>
              <a:t>‹#›</a:t>
            </a:fld>
            <a:endParaRPr lang="en-US"/>
          </a:p>
        </p:txBody>
      </p:sp>
    </p:spTree>
    <p:extLst>
      <p:ext uri="{BB962C8B-B14F-4D97-AF65-F5344CB8AC3E}">
        <p14:creationId xmlns:p14="http://schemas.microsoft.com/office/powerpoint/2010/main" val="173247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2E86D7-755E-824E-8F2E-BEED6A9FF59D}"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F5F9CD-9CFD-3245-AF32-2229152AC6D6}" type="slidenum">
              <a:rPr lang="en-US" smtClean="0"/>
              <a:t>‹#›</a:t>
            </a:fld>
            <a:endParaRPr lang="en-US"/>
          </a:p>
        </p:txBody>
      </p:sp>
    </p:spTree>
    <p:extLst>
      <p:ext uri="{BB962C8B-B14F-4D97-AF65-F5344CB8AC3E}">
        <p14:creationId xmlns:p14="http://schemas.microsoft.com/office/powerpoint/2010/main" val="21346441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2E86D7-755E-824E-8F2E-BEED6A9FF59D}" type="datetimeFigureOut">
              <a:rPr lang="en-US" smtClean="0"/>
              <a:t>4/23/18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5F9CD-9CFD-3245-AF32-2229152AC6D6}" type="slidenum">
              <a:rPr lang="en-US" smtClean="0"/>
              <a:t>‹#›</a:t>
            </a:fld>
            <a:endParaRPr lang="en-US"/>
          </a:p>
        </p:txBody>
      </p:sp>
    </p:spTree>
    <p:extLst>
      <p:ext uri="{BB962C8B-B14F-4D97-AF65-F5344CB8AC3E}">
        <p14:creationId xmlns:p14="http://schemas.microsoft.com/office/powerpoint/2010/main" val="1742506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715239"/>
            <a:ext cx="12191999" cy="5262979"/>
          </a:xfrm>
          <a:prstGeom prst="rect">
            <a:avLst/>
          </a:prstGeom>
        </p:spPr>
        <p:txBody>
          <a:bodyPr wrap="square">
            <a:spAutoFit/>
          </a:bodyPr>
          <a:lstStyle/>
          <a:p>
            <a:pPr algn="ctr"/>
            <a:endParaRPr lang="en-US" sz="4400" dirty="0" smtClean="0">
              <a:effectLst/>
              <a:latin typeface="Calibri" charset="0"/>
            </a:endParaRPr>
          </a:p>
          <a:p>
            <a:pPr algn="ctr"/>
            <a:endParaRPr lang="en-US" sz="4400" dirty="0">
              <a:latin typeface="Calibri" charset="0"/>
            </a:endParaRPr>
          </a:p>
          <a:p>
            <a:pPr algn="ctr"/>
            <a:endParaRPr lang="en-US" sz="4400" dirty="0" smtClean="0">
              <a:effectLst/>
              <a:latin typeface="Calibri" charset="0"/>
            </a:endParaRPr>
          </a:p>
          <a:p>
            <a:pPr algn="ctr"/>
            <a:r>
              <a:rPr lang="en-US" sz="4400" dirty="0" smtClean="0">
                <a:effectLst/>
                <a:latin typeface="Calibri" charset="0"/>
              </a:rPr>
              <a:t>CS522 – Big Data Prof: </a:t>
            </a:r>
            <a:r>
              <a:rPr lang="en-US" sz="4400" dirty="0" err="1" smtClean="0">
                <a:effectLst/>
                <a:latin typeface="Calibri" charset="0"/>
              </a:rPr>
              <a:t>Prem</a:t>
            </a:r>
            <a:r>
              <a:rPr lang="en-US" sz="4400" dirty="0" smtClean="0">
                <a:effectLst/>
                <a:latin typeface="Calibri" charset="0"/>
              </a:rPr>
              <a:t> Nair PhD</a:t>
            </a:r>
          </a:p>
          <a:p>
            <a:pPr algn="ctr"/>
            <a:r>
              <a:rPr lang="en-US" sz="4400" dirty="0" smtClean="0">
                <a:effectLst/>
                <a:latin typeface="Calibri" charset="0"/>
              </a:rPr>
              <a:t> </a:t>
            </a:r>
          </a:p>
          <a:p>
            <a:pPr algn="ctr"/>
            <a:endParaRPr lang="en-US" sz="4400" dirty="0" smtClean="0"/>
          </a:p>
          <a:p>
            <a:pPr algn="ctr"/>
            <a:r>
              <a:rPr lang="en-US" sz="3600" dirty="0" smtClean="0">
                <a:effectLst/>
                <a:latin typeface="Calibri" charset="0"/>
              </a:rPr>
              <a:t>Project</a:t>
            </a:r>
            <a:r>
              <a:rPr lang="en-US" sz="3600" dirty="0">
                <a:latin typeface="Calibri" charset="0"/>
              </a:rPr>
              <a:t> </a:t>
            </a:r>
            <a:r>
              <a:rPr lang="en-US" sz="3600" dirty="0" smtClean="0">
                <a:effectLst/>
                <a:latin typeface="Calibri" charset="0"/>
              </a:rPr>
              <a:t>By</a:t>
            </a:r>
            <a:br>
              <a:rPr lang="en-US" sz="3600" dirty="0" smtClean="0">
                <a:effectLst/>
                <a:latin typeface="Calibri" charset="0"/>
              </a:rPr>
            </a:br>
            <a:r>
              <a:rPr lang="en-US" sz="3600" dirty="0" err="1" smtClean="0">
                <a:effectLst/>
                <a:latin typeface="Calibri" charset="0"/>
              </a:rPr>
              <a:t>Jamsrandorj</a:t>
            </a:r>
            <a:r>
              <a:rPr lang="en-US" sz="3600" dirty="0" smtClean="0">
                <a:effectLst/>
                <a:latin typeface="Calibri" charset="0"/>
              </a:rPr>
              <a:t> </a:t>
            </a:r>
            <a:r>
              <a:rPr lang="en-US" sz="3600" dirty="0" err="1" smtClean="0">
                <a:effectLst/>
                <a:latin typeface="Calibri" charset="0"/>
              </a:rPr>
              <a:t>Batbayar</a:t>
            </a:r>
            <a:r>
              <a:rPr lang="en-US" sz="3600" dirty="0" smtClean="0">
                <a:effectLst/>
                <a:latin typeface="Calibri" charset="0"/>
              </a:rPr>
              <a:t> /986168/ </a:t>
            </a:r>
            <a:endParaRPr lang="en-US" sz="3600" dirty="0"/>
          </a:p>
        </p:txBody>
      </p:sp>
      <p:pic>
        <p:nvPicPr>
          <p:cNvPr id="5" name="Picture 4" descr="/Users/jamsrandorjb/Desktop/Maharishi-University-of-Management-United-States-29845-1515001010.jpg"/>
          <p:cNvPicPr/>
          <p:nvPr/>
        </p:nvPicPr>
        <p:blipFill>
          <a:blip r:embed="rId2">
            <a:extLst>
              <a:ext uri="{28A0092B-C50C-407E-A947-70E740481C1C}">
                <a14:useLocalDpi xmlns:a14="http://schemas.microsoft.com/office/drawing/2010/main" val="0"/>
              </a:ext>
            </a:extLst>
          </a:blip>
          <a:srcRect/>
          <a:stretch>
            <a:fillRect/>
          </a:stretch>
        </p:blipFill>
        <p:spPr bwMode="auto">
          <a:xfrm>
            <a:off x="4665979" y="715239"/>
            <a:ext cx="2860040" cy="1626870"/>
          </a:xfrm>
          <a:prstGeom prst="rect">
            <a:avLst/>
          </a:prstGeom>
          <a:noFill/>
          <a:ln>
            <a:noFill/>
          </a:ln>
        </p:spPr>
      </p:pic>
    </p:spTree>
    <p:extLst>
      <p:ext uri="{BB962C8B-B14F-4D97-AF65-F5344CB8AC3E}">
        <p14:creationId xmlns:p14="http://schemas.microsoft.com/office/powerpoint/2010/main" val="901513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InMapperWordCount</a:t>
            </a:r>
            <a:r>
              <a:rPr lang="en-US" dirty="0" smtClean="0"/>
              <a:t> - Input &amp; Output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5900"/>
            <a:ext cx="12192000" cy="3875818"/>
          </a:xfrm>
          <a:prstGeom prst="rect">
            <a:avLst/>
          </a:prstGeom>
        </p:spPr>
      </p:pic>
    </p:spTree>
    <p:extLst>
      <p:ext uri="{BB962C8B-B14F-4D97-AF65-F5344CB8AC3E}">
        <p14:creationId xmlns:p14="http://schemas.microsoft.com/office/powerpoint/2010/main" val="959377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smtClean="0"/>
              <a:t>E.ImplementAverageComputationAlgorithm</a:t>
            </a:r>
            <a:r>
              <a:rPr lang="en-US" sz="2800" dirty="0" smtClean="0"/>
              <a:t>/</a:t>
            </a:r>
            <a:r>
              <a:rPr lang="en-US" sz="2800" dirty="0" err="1" smtClean="0"/>
              <a:t>tocomputetheaverageofthe“last</a:t>
            </a:r>
            <a:r>
              <a:rPr lang="en-US" sz="2800" dirty="0" smtClean="0"/>
              <a:t> </a:t>
            </a:r>
            <a:r>
              <a:rPr lang="en-US" sz="2800" dirty="0"/>
              <a:t>quantity in a Apache log file for each </a:t>
            </a:r>
            <a:r>
              <a:rPr lang="en-US" sz="2800" dirty="0" err="1"/>
              <a:t>ip</a:t>
            </a:r>
            <a:r>
              <a:rPr lang="en-US" sz="2800" dirty="0"/>
              <a:t> address”/ </a:t>
            </a:r>
            <a:r>
              <a:rPr lang="en-US" sz="2800" dirty="0" smtClean="0"/>
              <a:t/>
            </a:r>
            <a:br>
              <a:rPr lang="en-US" sz="2800" dirty="0" smtClean="0"/>
            </a:br>
            <a:endParaRPr lang="en-US" sz="2800" dirty="0"/>
          </a:p>
        </p:txBody>
      </p:sp>
      <p:sp>
        <p:nvSpPr>
          <p:cNvPr id="3" name="Content Placeholder 2"/>
          <p:cNvSpPr>
            <a:spLocks noGrp="1"/>
          </p:cNvSpPr>
          <p:nvPr>
            <p:ph idx="1"/>
          </p:nvPr>
        </p:nvSpPr>
        <p:spPr/>
        <p:txBody>
          <a:bodyPr>
            <a:normAutofit fontScale="92500" lnSpcReduction="10000"/>
          </a:bodyPr>
          <a:lstStyle/>
          <a:p>
            <a:r>
              <a:rPr lang="en-US" dirty="0"/>
              <a:t>Modified </a:t>
            </a:r>
            <a:r>
              <a:rPr lang="en-US" dirty="0" err="1"/>
              <a:t>Wordcount</a:t>
            </a:r>
            <a:r>
              <a:rPr lang="en-US" dirty="0"/>
              <a:t> class to average algorithm. Modified Map function for the apache log access file, mainly changed word count algorithm to read whole line and added some regex in order to avoid wrong data. Also added some change on reduce. Created and Copied access log file into /user/</a:t>
            </a:r>
            <a:r>
              <a:rPr lang="en-US" dirty="0" err="1"/>
              <a:t>cloudera</a:t>
            </a:r>
            <a:r>
              <a:rPr lang="en-US" dirty="0"/>
              <a:t>/</a:t>
            </a:r>
            <a:r>
              <a:rPr lang="en-US" dirty="0" err="1"/>
              <a:t>wordcount</a:t>
            </a:r>
            <a:r>
              <a:rPr lang="en-US" dirty="0"/>
              <a:t>/input1/ folder and call test data from this director. </a:t>
            </a:r>
            <a:endParaRPr lang="en-US" dirty="0" smtClean="0"/>
          </a:p>
          <a:p>
            <a:endParaRPr lang="en-US" dirty="0" smtClean="0"/>
          </a:p>
          <a:p>
            <a:r>
              <a:rPr lang="en-US" dirty="0"/>
              <a:t>URL: </a:t>
            </a:r>
            <a:r>
              <a:rPr lang="en-US" dirty="0" err="1"/>
              <a:t>org.myorg.AvgCompute</a:t>
            </a:r>
            <a:r>
              <a:rPr lang="en-US" dirty="0"/>
              <a:t> </a:t>
            </a:r>
            <a:r>
              <a:rPr lang="en-US" dirty="0" smtClean="0"/>
              <a:t> </a:t>
            </a:r>
          </a:p>
          <a:p>
            <a:r>
              <a:rPr lang="en-US" dirty="0"/>
              <a:t>CMD1: </a:t>
            </a:r>
            <a:r>
              <a:rPr lang="en-US" dirty="0" err="1"/>
              <a:t>hadoop</a:t>
            </a:r>
            <a:r>
              <a:rPr lang="en-US" dirty="0"/>
              <a:t> jar /home/</a:t>
            </a:r>
            <a:r>
              <a:rPr lang="en-US" dirty="0" err="1"/>
              <a:t>cloudera</a:t>
            </a:r>
            <a:r>
              <a:rPr lang="en-US" dirty="0"/>
              <a:t>/</a:t>
            </a:r>
            <a:r>
              <a:rPr lang="en-US" dirty="0" err="1"/>
              <a:t>wordcount.jar</a:t>
            </a:r>
            <a:r>
              <a:rPr lang="en-US" dirty="0"/>
              <a:t> </a:t>
            </a:r>
            <a:r>
              <a:rPr lang="en-US" dirty="0" err="1"/>
              <a:t>org.myorg.AvgCompute</a:t>
            </a:r>
            <a:r>
              <a:rPr lang="en-US" dirty="0"/>
              <a:t> /user/</a:t>
            </a:r>
            <a:r>
              <a:rPr lang="en-US" dirty="0" err="1"/>
              <a:t>cloudera</a:t>
            </a:r>
            <a:r>
              <a:rPr lang="en-US" dirty="0"/>
              <a:t>/</a:t>
            </a:r>
            <a:r>
              <a:rPr lang="en-US" dirty="0" err="1"/>
              <a:t>wordcount</a:t>
            </a:r>
            <a:r>
              <a:rPr lang="en-US" dirty="0"/>
              <a:t>/input1 /user/</a:t>
            </a:r>
            <a:r>
              <a:rPr lang="en-US" dirty="0" err="1"/>
              <a:t>cloudera</a:t>
            </a:r>
            <a:r>
              <a:rPr lang="en-US" dirty="0"/>
              <a:t>/</a:t>
            </a:r>
            <a:r>
              <a:rPr lang="en-US" dirty="0" err="1"/>
              <a:t>wordcount</a:t>
            </a:r>
            <a:r>
              <a:rPr lang="en-US" dirty="0"/>
              <a:t>/output43 CMD2: </a:t>
            </a:r>
            <a:r>
              <a:rPr lang="en-US" dirty="0" err="1"/>
              <a:t>hadoop</a:t>
            </a:r>
            <a:r>
              <a:rPr lang="en-US" dirty="0"/>
              <a:t> fs –cat /user/</a:t>
            </a:r>
            <a:r>
              <a:rPr lang="en-US" dirty="0" err="1"/>
              <a:t>cloudera</a:t>
            </a:r>
            <a:r>
              <a:rPr lang="en-US" dirty="0"/>
              <a:t>/</a:t>
            </a:r>
            <a:r>
              <a:rPr lang="en-US" dirty="0" err="1"/>
              <a:t>wordcount</a:t>
            </a:r>
            <a:r>
              <a:rPr lang="en-US" dirty="0"/>
              <a:t>/output43/*</a:t>
            </a:r>
            <a:br>
              <a:rPr lang="en-US" dirty="0"/>
            </a:br>
            <a:r>
              <a:rPr lang="en-US" dirty="0"/>
              <a:t>CMD3: </a:t>
            </a:r>
            <a:r>
              <a:rPr lang="en-US" dirty="0" err="1"/>
              <a:t>hadoop</a:t>
            </a:r>
            <a:r>
              <a:rPr lang="en-US" dirty="0"/>
              <a:t> fs –cat /user/</a:t>
            </a:r>
            <a:r>
              <a:rPr lang="en-US" dirty="0" err="1"/>
              <a:t>cloudera</a:t>
            </a:r>
            <a:r>
              <a:rPr lang="en-US" dirty="0"/>
              <a:t>/</a:t>
            </a:r>
            <a:r>
              <a:rPr lang="en-US" dirty="0" err="1"/>
              <a:t>wordcount</a:t>
            </a:r>
            <a:r>
              <a:rPr lang="en-US" dirty="0"/>
              <a:t>/input1/* </a:t>
            </a:r>
            <a:endParaRPr lang="en-US" dirty="0" smtClean="0">
              <a:effectLst/>
            </a:endParaRPr>
          </a:p>
          <a:p>
            <a:endParaRPr lang="en-US" dirty="0"/>
          </a:p>
        </p:txBody>
      </p:sp>
    </p:spTree>
    <p:extLst>
      <p:ext uri="{BB962C8B-B14F-4D97-AF65-F5344CB8AC3E}">
        <p14:creationId xmlns:p14="http://schemas.microsoft.com/office/powerpoint/2010/main" val="108362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AVGCompute</a:t>
            </a:r>
            <a:r>
              <a:rPr lang="en-US" dirty="0" smtClean="0"/>
              <a:t> - Output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8600"/>
            <a:ext cx="12192000" cy="6194676"/>
          </a:xfrm>
          <a:prstGeom prst="rect">
            <a:avLst/>
          </a:prstGeom>
        </p:spPr>
      </p:pic>
    </p:spTree>
    <p:extLst>
      <p:ext uri="{BB962C8B-B14F-4D97-AF65-F5344CB8AC3E}">
        <p14:creationId xmlns:p14="http://schemas.microsoft.com/office/powerpoint/2010/main" val="177599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AVGCompute</a:t>
            </a:r>
            <a:r>
              <a:rPr lang="en-US" dirty="0" smtClean="0"/>
              <a:t> - Map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473200"/>
            <a:ext cx="10972800" cy="6858000"/>
          </a:xfrm>
          <a:prstGeom prst="rect">
            <a:avLst/>
          </a:prstGeom>
        </p:spPr>
      </p:pic>
    </p:spTree>
    <p:extLst>
      <p:ext uri="{BB962C8B-B14F-4D97-AF65-F5344CB8AC3E}">
        <p14:creationId xmlns:p14="http://schemas.microsoft.com/office/powerpoint/2010/main" val="1651511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AVGCompute</a:t>
            </a:r>
            <a:r>
              <a:rPr lang="en-US" dirty="0" smtClean="0"/>
              <a:t> - Reduce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98600"/>
            <a:ext cx="10972800" cy="6858000"/>
          </a:xfrm>
          <a:prstGeom prst="rect">
            <a:avLst/>
          </a:prstGeom>
        </p:spPr>
      </p:pic>
    </p:spTree>
    <p:extLst>
      <p:ext uri="{BB962C8B-B14F-4D97-AF65-F5344CB8AC3E}">
        <p14:creationId xmlns:p14="http://schemas.microsoft.com/office/powerpoint/2010/main" val="199284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smtClean="0"/>
              <a:t>F.ImplementInMapperCombiningalgorithmonAveragealgorithm</a:t>
            </a:r>
            <a:r>
              <a:rPr lang="en-US" sz="3200" dirty="0" smtClean="0"/>
              <a:t> </a:t>
            </a:r>
            <a:br>
              <a:rPr lang="en-US" sz="3200" dirty="0" smtClean="0"/>
            </a:br>
            <a:endParaRPr lang="en-US" sz="3200"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Overridden setup and cleanup methods in order to implement </a:t>
            </a:r>
            <a:r>
              <a:rPr lang="en-US" dirty="0" err="1"/>
              <a:t>InMapper</a:t>
            </a:r>
            <a:r>
              <a:rPr lang="en-US" dirty="0"/>
              <a:t> and also used </a:t>
            </a:r>
            <a:r>
              <a:rPr lang="en-US" dirty="0" err="1"/>
              <a:t>HashMap</a:t>
            </a:r>
            <a:r>
              <a:rPr lang="en-US" dirty="0"/>
              <a:t> to store the data. In the setup function initialized the </a:t>
            </a:r>
            <a:r>
              <a:rPr lang="en-US" dirty="0" err="1"/>
              <a:t>Hashmap</a:t>
            </a:r>
            <a:r>
              <a:rPr lang="en-US" dirty="0"/>
              <a:t> and in the Map function added elements into it. Finally in the cleanup function is writing the context. /Used same input data as </a:t>
            </a:r>
            <a:r>
              <a:rPr lang="en-US" dirty="0" err="1"/>
              <a:t>AvgCompute</a:t>
            </a:r>
            <a:r>
              <a:rPr lang="en-US" dirty="0"/>
              <a:t> and result must be same too./ </a:t>
            </a:r>
            <a:endParaRPr lang="en-US" dirty="0" smtClean="0"/>
          </a:p>
          <a:p>
            <a:pPr marL="0" indent="0">
              <a:buNone/>
            </a:pPr>
            <a:endParaRPr lang="en-US" dirty="0"/>
          </a:p>
          <a:p>
            <a:r>
              <a:rPr lang="en-US" dirty="0"/>
              <a:t>URL: </a:t>
            </a:r>
            <a:r>
              <a:rPr lang="en-US" dirty="0" err="1"/>
              <a:t>org.myorg.InMapperAvgCompute</a:t>
            </a:r>
            <a:r>
              <a:rPr lang="en-US" dirty="0"/>
              <a:t> </a:t>
            </a:r>
            <a:endParaRPr lang="en-US" dirty="0" smtClean="0"/>
          </a:p>
          <a:p>
            <a:r>
              <a:rPr lang="en-US" dirty="0" smtClean="0"/>
              <a:t>CMD1</a:t>
            </a:r>
            <a:r>
              <a:rPr lang="en-US" dirty="0"/>
              <a:t>: </a:t>
            </a:r>
            <a:r>
              <a:rPr lang="en-US" dirty="0" err="1"/>
              <a:t>hadoop</a:t>
            </a:r>
            <a:r>
              <a:rPr lang="en-US" dirty="0"/>
              <a:t> jar /home/</a:t>
            </a:r>
            <a:r>
              <a:rPr lang="en-US" dirty="0" err="1"/>
              <a:t>cloudera</a:t>
            </a:r>
            <a:r>
              <a:rPr lang="en-US" dirty="0"/>
              <a:t>/</a:t>
            </a:r>
            <a:r>
              <a:rPr lang="en-US" dirty="0" err="1"/>
              <a:t>wordcount.jar</a:t>
            </a:r>
            <a:r>
              <a:rPr lang="en-US" dirty="0"/>
              <a:t> </a:t>
            </a:r>
            <a:r>
              <a:rPr lang="en-US" dirty="0" err="1"/>
              <a:t>org.myorg.InMapperAvgCompute</a:t>
            </a:r>
            <a:r>
              <a:rPr lang="en-US" dirty="0"/>
              <a:t> /user/</a:t>
            </a:r>
            <a:r>
              <a:rPr lang="en-US" dirty="0" err="1"/>
              <a:t>cloudera</a:t>
            </a:r>
            <a:r>
              <a:rPr lang="en-US" dirty="0"/>
              <a:t>/</a:t>
            </a:r>
            <a:r>
              <a:rPr lang="en-US" dirty="0" err="1"/>
              <a:t>wordcount</a:t>
            </a:r>
            <a:r>
              <a:rPr lang="en-US" dirty="0"/>
              <a:t>/input1 /user/</a:t>
            </a:r>
            <a:r>
              <a:rPr lang="en-US" dirty="0" err="1"/>
              <a:t>cloudera</a:t>
            </a:r>
            <a:r>
              <a:rPr lang="en-US" dirty="0"/>
              <a:t>/</a:t>
            </a:r>
            <a:r>
              <a:rPr lang="en-US" dirty="0" err="1"/>
              <a:t>wordcount</a:t>
            </a:r>
            <a:r>
              <a:rPr lang="en-US" dirty="0"/>
              <a:t>/output44</a:t>
            </a:r>
            <a:br>
              <a:rPr lang="en-US" dirty="0"/>
            </a:br>
            <a:r>
              <a:rPr lang="en-US" dirty="0"/>
              <a:t>CMD2: </a:t>
            </a:r>
            <a:r>
              <a:rPr lang="en-US" dirty="0" err="1"/>
              <a:t>hadoop</a:t>
            </a:r>
            <a:r>
              <a:rPr lang="en-US" dirty="0"/>
              <a:t> fs –cat /user/</a:t>
            </a:r>
            <a:r>
              <a:rPr lang="en-US" dirty="0" err="1"/>
              <a:t>cloudera</a:t>
            </a:r>
            <a:r>
              <a:rPr lang="en-US" dirty="0"/>
              <a:t>/</a:t>
            </a:r>
            <a:r>
              <a:rPr lang="en-US" dirty="0" err="1"/>
              <a:t>wordcount</a:t>
            </a:r>
            <a:r>
              <a:rPr lang="en-US" dirty="0"/>
              <a:t>/output44/*</a:t>
            </a:r>
            <a:br>
              <a:rPr lang="en-US" dirty="0"/>
            </a:br>
            <a:r>
              <a:rPr lang="en-US" dirty="0"/>
              <a:t>CMD3: </a:t>
            </a:r>
            <a:r>
              <a:rPr lang="en-US" dirty="0" err="1"/>
              <a:t>hadoop</a:t>
            </a:r>
            <a:r>
              <a:rPr lang="en-US" dirty="0"/>
              <a:t> fs –cat /user/</a:t>
            </a:r>
            <a:r>
              <a:rPr lang="en-US" dirty="0" err="1"/>
              <a:t>cloudera</a:t>
            </a:r>
            <a:r>
              <a:rPr lang="en-US" dirty="0"/>
              <a:t>/</a:t>
            </a:r>
            <a:r>
              <a:rPr lang="en-US" dirty="0" err="1"/>
              <a:t>wordcount</a:t>
            </a:r>
            <a:r>
              <a:rPr lang="en-US" dirty="0"/>
              <a:t>/input1/* </a:t>
            </a:r>
            <a:endParaRPr lang="en-US" dirty="0" smtClean="0">
              <a:effectLst/>
            </a:endParaRPr>
          </a:p>
          <a:p>
            <a:pPr marL="0" indent="0">
              <a:buNone/>
            </a:pPr>
            <a:endParaRPr lang="en-US" dirty="0" smtClean="0"/>
          </a:p>
          <a:p>
            <a:endParaRPr lang="en-US" dirty="0"/>
          </a:p>
        </p:txBody>
      </p:sp>
    </p:spTree>
    <p:extLst>
      <p:ext uri="{BB962C8B-B14F-4D97-AF65-F5344CB8AC3E}">
        <p14:creationId xmlns:p14="http://schemas.microsoft.com/office/powerpoint/2010/main" val="939347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InMapperAVGCompute</a:t>
            </a:r>
            <a:r>
              <a:rPr lang="en-US" dirty="0" smtClean="0"/>
              <a:t> - Output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1300"/>
            <a:ext cx="12192000" cy="3821373"/>
          </a:xfrm>
          <a:prstGeom prst="rect">
            <a:avLst/>
          </a:prstGeom>
        </p:spPr>
      </p:pic>
    </p:spTree>
    <p:extLst>
      <p:ext uri="{BB962C8B-B14F-4D97-AF65-F5344CB8AC3E}">
        <p14:creationId xmlns:p14="http://schemas.microsoft.com/office/powerpoint/2010/main" val="410471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InMapperAVGCompute</a:t>
            </a:r>
            <a:r>
              <a:rPr lang="en-US" dirty="0" smtClean="0"/>
              <a:t> - Map</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1371600"/>
            <a:ext cx="10972800" cy="6858000"/>
          </a:xfrm>
          <a:prstGeom prst="rect">
            <a:avLst/>
          </a:prstGeom>
        </p:spPr>
      </p:pic>
    </p:spTree>
    <p:extLst>
      <p:ext uri="{BB962C8B-B14F-4D97-AF65-F5344CB8AC3E}">
        <p14:creationId xmlns:p14="http://schemas.microsoft.com/office/powerpoint/2010/main" val="1323005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InMapperAVGCompute</a:t>
            </a:r>
            <a:r>
              <a:rPr lang="en-US" dirty="0" smtClean="0"/>
              <a:t> - Reduce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90688"/>
            <a:ext cx="10972800" cy="6858000"/>
          </a:xfrm>
          <a:prstGeom prst="rect">
            <a:avLst/>
          </a:prstGeom>
        </p:spPr>
      </p:pic>
    </p:spTree>
    <p:extLst>
      <p:ext uri="{BB962C8B-B14F-4D97-AF65-F5344CB8AC3E}">
        <p14:creationId xmlns:p14="http://schemas.microsoft.com/office/powerpoint/2010/main" val="1903043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Part2: Implement Pairs algorithm to compute relative frequencies </a:t>
            </a:r>
          </a:p>
        </p:txBody>
      </p:sp>
      <p:sp>
        <p:nvSpPr>
          <p:cNvPr id="3" name="Content Placeholder 2"/>
          <p:cNvSpPr>
            <a:spLocks noGrp="1"/>
          </p:cNvSpPr>
          <p:nvPr>
            <p:ph idx="1"/>
          </p:nvPr>
        </p:nvSpPr>
        <p:spPr/>
        <p:txBody>
          <a:bodyPr>
            <a:normAutofit fontScale="92500"/>
          </a:bodyPr>
          <a:lstStyle/>
          <a:p>
            <a:pPr marL="0" indent="0">
              <a:buNone/>
            </a:pPr>
            <a:r>
              <a:rPr lang="en-US" dirty="0"/>
              <a:t>Implemented Pair approach. Created custom Pair class in order to save the custom pairs. Stored input data in /user/</a:t>
            </a:r>
            <a:r>
              <a:rPr lang="en-US" dirty="0" err="1"/>
              <a:t>cloudera</a:t>
            </a:r>
            <a:r>
              <a:rPr lang="en-US" dirty="0"/>
              <a:t>/</a:t>
            </a:r>
            <a:r>
              <a:rPr lang="en-US" dirty="0" err="1"/>
              <a:t>wordcount</a:t>
            </a:r>
            <a:r>
              <a:rPr lang="en-US" dirty="0"/>
              <a:t>/input2 </a:t>
            </a:r>
            <a:endParaRPr lang="en-US" dirty="0" smtClean="0"/>
          </a:p>
          <a:p>
            <a:pPr marL="0" indent="0">
              <a:buNone/>
            </a:pPr>
            <a:endParaRPr lang="en-US" dirty="0" smtClean="0"/>
          </a:p>
          <a:p>
            <a:pPr marL="0" indent="0">
              <a:buNone/>
            </a:pPr>
            <a:endParaRPr lang="en-US" dirty="0"/>
          </a:p>
          <a:p>
            <a:pPr marL="0" indent="0">
              <a:buNone/>
            </a:pPr>
            <a:r>
              <a:rPr lang="en-US" dirty="0"/>
              <a:t>URL: </a:t>
            </a:r>
            <a:r>
              <a:rPr lang="en-US" dirty="0" err="1"/>
              <a:t>org.myorg.PairApproach</a:t>
            </a:r>
            <a:r>
              <a:rPr lang="en-US" dirty="0"/>
              <a:t> </a:t>
            </a:r>
            <a:endParaRPr lang="en-US" dirty="0" smtClean="0"/>
          </a:p>
          <a:p>
            <a:pPr marL="0" indent="0">
              <a:buNone/>
            </a:pPr>
            <a:r>
              <a:rPr lang="en-US" dirty="0" smtClean="0"/>
              <a:t>CMD1</a:t>
            </a:r>
            <a:r>
              <a:rPr lang="en-US" dirty="0"/>
              <a:t>: </a:t>
            </a:r>
            <a:r>
              <a:rPr lang="en-US" dirty="0" err="1"/>
              <a:t>hadoop</a:t>
            </a:r>
            <a:r>
              <a:rPr lang="en-US" dirty="0"/>
              <a:t> jar /home/</a:t>
            </a:r>
            <a:r>
              <a:rPr lang="en-US" dirty="0" err="1"/>
              <a:t>cloudera</a:t>
            </a:r>
            <a:r>
              <a:rPr lang="en-US" dirty="0"/>
              <a:t>/</a:t>
            </a:r>
            <a:r>
              <a:rPr lang="en-US" dirty="0" err="1"/>
              <a:t>wordcount.jar</a:t>
            </a:r>
            <a:r>
              <a:rPr lang="en-US" dirty="0"/>
              <a:t> </a:t>
            </a:r>
            <a:r>
              <a:rPr lang="en-US" dirty="0" err="1"/>
              <a:t>org.myorg.PairApproach</a:t>
            </a:r>
            <a:r>
              <a:rPr lang="en-US" dirty="0"/>
              <a:t> /user/</a:t>
            </a:r>
            <a:r>
              <a:rPr lang="en-US" dirty="0" err="1"/>
              <a:t>cloudera</a:t>
            </a:r>
            <a:r>
              <a:rPr lang="en-US" dirty="0"/>
              <a:t>/</a:t>
            </a:r>
            <a:r>
              <a:rPr lang="en-US" dirty="0" err="1"/>
              <a:t>wordcount</a:t>
            </a:r>
            <a:r>
              <a:rPr lang="en-US" dirty="0"/>
              <a:t>/input2 /user/</a:t>
            </a:r>
            <a:r>
              <a:rPr lang="en-US" dirty="0" err="1"/>
              <a:t>cloudera</a:t>
            </a:r>
            <a:r>
              <a:rPr lang="en-US" dirty="0"/>
              <a:t>/</a:t>
            </a:r>
            <a:r>
              <a:rPr lang="en-US" dirty="0" err="1"/>
              <a:t>wordcount</a:t>
            </a:r>
            <a:r>
              <a:rPr lang="en-US" dirty="0"/>
              <a:t>/output45 CMD2: </a:t>
            </a:r>
            <a:r>
              <a:rPr lang="en-US" dirty="0" err="1"/>
              <a:t>hadoop</a:t>
            </a:r>
            <a:r>
              <a:rPr lang="en-US" dirty="0"/>
              <a:t> fs –cat /user/</a:t>
            </a:r>
            <a:r>
              <a:rPr lang="en-US" dirty="0" err="1"/>
              <a:t>cloudera</a:t>
            </a:r>
            <a:r>
              <a:rPr lang="en-US" dirty="0"/>
              <a:t>/</a:t>
            </a:r>
            <a:r>
              <a:rPr lang="en-US" dirty="0" err="1"/>
              <a:t>wordcount</a:t>
            </a:r>
            <a:r>
              <a:rPr lang="en-US" dirty="0"/>
              <a:t>/output45/*</a:t>
            </a:r>
            <a:br>
              <a:rPr lang="en-US" dirty="0"/>
            </a:br>
            <a:r>
              <a:rPr lang="en-US" dirty="0"/>
              <a:t>CMD3: </a:t>
            </a:r>
            <a:r>
              <a:rPr lang="en-US" dirty="0" err="1"/>
              <a:t>hadoop</a:t>
            </a:r>
            <a:r>
              <a:rPr lang="en-US" dirty="0"/>
              <a:t> fs –cat /user/</a:t>
            </a:r>
            <a:r>
              <a:rPr lang="en-US" dirty="0" err="1"/>
              <a:t>cloudera</a:t>
            </a:r>
            <a:r>
              <a:rPr lang="en-US" dirty="0"/>
              <a:t>/</a:t>
            </a:r>
            <a:r>
              <a:rPr lang="en-US" dirty="0" err="1"/>
              <a:t>wordcount</a:t>
            </a:r>
            <a:r>
              <a:rPr lang="en-US" dirty="0"/>
              <a:t>/input2/* </a:t>
            </a:r>
            <a:endParaRPr lang="en-US" dirty="0" smtClean="0">
              <a:effectLst/>
            </a:endParaRPr>
          </a:p>
          <a:p>
            <a:pPr marL="0" indent="0">
              <a:buNone/>
            </a:pPr>
            <a:endParaRPr lang="en-US" dirty="0" smtClean="0"/>
          </a:p>
          <a:p>
            <a:endParaRPr lang="en-US" dirty="0"/>
          </a:p>
        </p:txBody>
      </p:sp>
    </p:spTree>
    <p:extLst>
      <p:ext uri="{BB962C8B-B14F-4D97-AF65-F5344CB8AC3E}">
        <p14:creationId xmlns:p14="http://schemas.microsoft.com/office/powerpoint/2010/main" val="1323806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335070"/>
            <a:ext cx="10515600" cy="1325563"/>
          </a:xfrm>
        </p:spPr>
        <p:txBody>
          <a:bodyPr>
            <a:noAutofit/>
          </a:bodyPr>
          <a:lstStyle/>
          <a:p>
            <a:r>
              <a:rPr lang="en-US" sz="2800" dirty="0"/>
              <a:t>Part1 </a:t>
            </a:r>
            <a:r>
              <a:rPr lang="en-US" sz="2800" dirty="0" smtClean="0"/>
              <a:t/>
            </a:r>
            <a:br>
              <a:rPr lang="en-US" sz="2800" dirty="0" smtClean="0"/>
            </a:br>
            <a:r>
              <a:rPr lang="en-US" sz="2800" dirty="0"/>
              <a:t>A. </a:t>
            </a:r>
            <a:r>
              <a:rPr lang="en-US" sz="2800" dirty="0" err="1"/>
              <a:t>GetVMWareorVirtualBox</a:t>
            </a:r>
            <a:r>
              <a:rPr lang="en-US" sz="2800" dirty="0"/>
              <a:t> </a:t>
            </a:r>
            <a:r>
              <a:rPr lang="en-US" sz="2800" dirty="0" smtClean="0"/>
              <a:t/>
            </a:r>
            <a:br>
              <a:rPr lang="en-US" sz="2800" dirty="0" smtClean="0"/>
            </a:br>
            <a:r>
              <a:rPr lang="en-US" sz="2800" dirty="0"/>
              <a:t>Visited to the official website and downloaded </a:t>
            </a:r>
            <a:r>
              <a:rPr lang="en-US" sz="2800" dirty="0" err="1"/>
              <a:t>VirtualBox</a:t>
            </a:r>
            <a:r>
              <a:rPr lang="en-US" sz="2800" dirty="0"/>
              <a:t> application and installed it. </a:t>
            </a:r>
            <a:r>
              <a:rPr lang="en-US" sz="2800" dirty="0" smtClean="0"/>
              <a:t/>
            </a:r>
            <a:br>
              <a:rPr lang="en-US" sz="2800" dirty="0" smtClean="0"/>
            </a:b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1683535"/>
            <a:ext cx="8509000" cy="5333844"/>
          </a:xfrm>
          <a:prstGeom prst="rect">
            <a:avLst/>
          </a:prstGeom>
        </p:spPr>
      </p:pic>
    </p:spTree>
    <p:extLst>
      <p:ext uri="{BB962C8B-B14F-4D97-AF65-F5344CB8AC3E}">
        <p14:creationId xmlns:p14="http://schemas.microsoft.com/office/powerpoint/2010/main" val="15543103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PairApproach</a:t>
            </a:r>
            <a:r>
              <a:rPr lang="en-US" dirty="0" smtClean="0"/>
              <a:t> - Map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36700"/>
            <a:ext cx="10972800" cy="6858000"/>
          </a:xfrm>
          <a:prstGeom prst="rect">
            <a:avLst/>
          </a:prstGeom>
        </p:spPr>
      </p:pic>
    </p:spTree>
    <p:extLst>
      <p:ext uri="{BB962C8B-B14F-4D97-AF65-F5344CB8AC3E}">
        <p14:creationId xmlns:p14="http://schemas.microsoft.com/office/powerpoint/2010/main" val="1739907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PairApproach</a:t>
            </a:r>
            <a:r>
              <a:rPr lang="en-US" dirty="0" smtClean="0"/>
              <a:t> - Reduce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22400"/>
            <a:ext cx="10972800" cy="6858000"/>
          </a:xfrm>
          <a:prstGeom prst="rect">
            <a:avLst/>
          </a:prstGeom>
        </p:spPr>
      </p:pic>
    </p:spTree>
    <p:extLst>
      <p:ext uri="{BB962C8B-B14F-4D97-AF65-F5344CB8AC3E}">
        <p14:creationId xmlns:p14="http://schemas.microsoft.com/office/powerpoint/2010/main" val="1804038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PairApproach</a:t>
            </a:r>
            <a:r>
              <a:rPr lang="en-US" dirty="0" smtClean="0"/>
              <a:t> - Pseudo</a:t>
            </a:r>
            <a:endParaRPr lang="en-US" dirty="0"/>
          </a:p>
        </p:txBody>
      </p:sp>
      <p:sp>
        <p:nvSpPr>
          <p:cNvPr id="3" name="Content Placeholder 2"/>
          <p:cNvSpPr>
            <a:spLocks noGrp="1"/>
          </p:cNvSpPr>
          <p:nvPr>
            <p:ph idx="1"/>
          </p:nvPr>
        </p:nvSpPr>
        <p:spPr>
          <a:xfrm>
            <a:off x="838200" y="1825625"/>
            <a:ext cx="4254500" cy="4384676"/>
          </a:xfrm>
        </p:spPr>
        <p:txBody>
          <a:bodyPr>
            <a:normAutofit/>
          </a:bodyPr>
          <a:lstStyle/>
          <a:p>
            <a:pPr marL="0" indent="0">
              <a:buNone/>
            </a:pPr>
            <a:r>
              <a:rPr lang="en-US" sz="1800" dirty="0"/>
              <a:t>Class Mapper</a:t>
            </a:r>
          </a:p>
          <a:p>
            <a:pPr marL="0" indent="0">
              <a:buNone/>
            </a:pPr>
            <a:r>
              <a:rPr lang="en-US" sz="1800" dirty="0"/>
              <a:t> </a:t>
            </a:r>
            <a:r>
              <a:rPr lang="en-US" sz="1800" dirty="0" smtClean="0"/>
              <a:t> Method </a:t>
            </a:r>
            <a:r>
              <a:rPr lang="en-US" sz="1800" dirty="0"/>
              <a:t>Map(</a:t>
            </a:r>
            <a:r>
              <a:rPr lang="en-US" sz="1800" dirty="0" err="1"/>
              <a:t>docid</a:t>
            </a:r>
            <a:r>
              <a:rPr lang="en-US" sz="1800" dirty="0"/>
              <a:t> a, doc d)</a:t>
            </a:r>
          </a:p>
          <a:p>
            <a:pPr marL="0" indent="0">
              <a:buNone/>
            </a:pPr>
            <a:r>
              <a:rPr lang="en-US" sz="1800" dirty="0" smtClean="0"/>
              <a:t>    For </a:t>
            </a:r>
            <a:r>
              <a:rPr lang="en-US" sz="1800" dirty="0"/>
              <a:t>all term w in doc d do</a:t>
            </a:r>
          </a:p>
          <a:p>
            <a:pPr marL="0" indent="0">
              <a:buNone/>
            </a:pPr>
            <a:r>
              <a:rPr lang="en-US" sz="1800" dirty="0" smtClean="0"/>
              <a:t>      For </a:t>
            </a:r>
            <a:r>
              <a:rPr lang="en-US" sz="1800" dirty="0"/>
              <a:t>all term u in Neighbors(w) do</a:t>
            </a:r>
          </a:p>
          <a:p>
            <a:pPr marL="0" indent="0">
              <a:buNone/>
            </a:pPr>
            <a:r>
              <a:rPr lang="en-US" sz="1800" dirty="0" smtClean="0"/>
              <a:t>        Emit(pair(</a:t>
            </a:r>
            <a:r>
              <a:rPr lang="en-US" sz="1800" dirty="0" err="1" smtClean="0"/>
              <a:t>w,u</a:t>
            </a:r>
            <a:r>
              <a:rPr lang="en-US" sz="1800" dirty="0"/>
              <a:t>), count 1)</a:t>
            </a:r>
          </a:p>
          <a:p>
            <a:pPr marL="0" indent="0">
              <a:buNone/>
            </a:pPr>
            <a:r>
              <a:rPr lang="en-US" sz="1800" dirty="0" smtClean="0"/>
              <a:t>          Emit(pair(w</a:t>
            </a:r>
            <a:r>
              <a:rPr lang="en-US" sz="1800" dirty="0"/>
              <a:t>,*), count 1)</a:t>
            </a:r>
          </a:p>
          <a:p>
            <a:pPr marL="0" indent="0">
              <a:buNone/>
            </a:pPr>
            <a:endParaRPr lang="en-US" sz="1800" dirty="0"/>
          </a:p>
        </p:txBody>
      </p:sp>
      <p:sp>
        <p:nvSpPr>
          <p:cNvPr id="4" name="Rectangle 3"/>
          <p:cNvSpPr/>
          <p:nvPr/>
        </p:nvSpPr>
        <p:spPr>
          <a:xfrm>
            <a:off x="5448300" y="3070980"/>
            <a:ext cx="6096000" cy="3139321"/>
          </a:xfrm>
          <a:prstGeom prst="rect">
            <a:avLst/>
          </a:prstGeom>
        </p:spPr>
        <p:txBody>
          <a:bodyPr>
            <a:spAutoFit/>
          </a:bodyPr>
          <a:lstStyle/>
          <a:p>
            <a:r>
              <a:rPr lang="en-US" dirty="0" smtClean="0">
                <a:effectLst/>
                <a:latin typeface="Cambria" charset="0"/>
                <a:ea typeface="Times New Roman" charset="0"/>
              </a:rPr>
              <a:t>Class Reducer </a:t>
            </a:r>
            <a:endParaRPr lang="en-US" dirty="0" smtClean="0">
              <a:effectLst/>
              <a:latin typeface="Times New Roman" charset="0"/>
              <a:ea typeface="Times New Roman" charset="0"/>
            </a:endParaRPr>
          </a:p>
          <a:p>
            <a:r>
              <a:rPr lang="en-US" dirty="0" smtClean="0">
                <a:effectLst/>
                <a:latin typeface="Cambria" charset="0"/>
                <a:ea typeface="Times New Roman" charset="0"/>
              </a:rPr>
              <a:t>	Method Reduce(pair p, counts[c1; c2..])</a:t>
            </a:r>
            <a:endParaRPr lang="en-US" dirty="0" smtClean="0">
              <a:effectLst/>
              <a:latin typeface="Times New Roman" charset="0"/>
              <a:ea typeface="Times New Roman" charset="0"/>
            </a:endParaRPr>
          </a:p>
          <a:p>
            <a:r>
              <a:rPr lang="en-US" dirty="0" smtClean="0">
                <a:effectLst/>
                <a:latin typeface="Cambria" charset="0"/>
                <a:ea typeface="Times New Roman" charset="0"/>
              </a:rPr>
              <a:t>		Sum = 0</a:t>
            </a:r>
            <a:endParaRPr lang="en-US" dirty="0" smtClean="0">
              <a:effectLst/>
              <a:latin typeface="Times New Roman" charset="0"/>
              <a:ea typeface="Times New Roman" charset="0"/>
            </a:endParaRPr>
          </a:p>
          <a:p>
            <a:r>
              <a:rPr lang="en-US" dirty="0" smtClean="0">
                <a:effectLst/>
                <a:latin typeface="Cambria" charset="0"/>
                <a:ea typeface="Times New Roman" charset="0"/>
              </a:rPr>
              <a:t>		For all count c in counts[c1; c2..]</a:t>
            </a:r>
            <a:endParaRPr lang="en-US" dirty="0" smtClean="0">
              <a:effectLst/>
              <a:latin typeface="Times New Roman" charset="0"/>
              <a:ea typeface="Times New Roman" charset="0"/>
            </a:endParaRPr>
          </a:p>
          <a:p>
            <a:r>
              <a:rPr lang="en-US" dirty="0" smtClean="0">
                <a:effectLst/>
                <a:latin typeface="Cambria" charset="0"/>
                <a:ea typeface="Times New Roman" charset="0"/>
              </a:rPr>
              <a:t>			Sum += c</a:t>
            </a:r>
            <a:endParaRPr lang="en-US" dirty="0" smtClean="0">
              <a:effectLst/>
              <a:latin typeface="Times New Roman" charset="0"/>
              <a:ea typeface="Times New Roman" charset="0"/>
            </a:endParaRPr>
          </a:p>
          <a:p>
            <a:r>
              <a:rPr lang="en-US" dirty="0" smtClean="0">
                <a:effectLst/>
                <a:latin typeface="Cambria" charset="0"/>
                <a:ea typeface="Times New Roman" charset="0"/>
              </a:rPr>
              <a:t>		If(p.item2 == *)</a:t>
            </a:r>
            <a:endParaRPr lang="en-US" dirty="0" smtClean="0">
              <a:effectLst/>
              <a:latin typeface="Times New Roman" charset="0"/>
              <a:ea typeface="Times New Roman" charset="0"/>
            </a:endParaRPr>
          </a:p>
          <a:p>
            <a:r>
              <a:rPr lang="en-US" dirty="0" smtClean="0">
                <a:effectLst/>
                <a:latin typeface="Cambria" charset="0"/>
                <a:ea typeface="Times New Roman" charset="0"/>
              </a:rPr>
              <a:t>			total = sum</a:t>
            </a:r>
            <a:endParaRPr lang="en-US" dirty="0" smtClean="0">
              <a:effectLst/>
              <a:latin typeface="Times New Roman" charset="0"/>
              <a:ea typeface="Times New Roman" charset="0"/>
            </a:endParaRPr>
          </a:p>
          <a:p>
            <a:r>
              <a:rPr lang="en-US" dirty="0" smtClean="0">
                <a:effectLst/>
                <a:latin typeface="Cambria" charset="0"/>
                <a:ea typeface="Times New Roman" charset="0"/>
              </a:rPr>
              <a:t>		else</a:t>
            </a:r>
            <a:endParaRPr lang="en-US" dirty="0" smtClean="0">
              <a:effectLst/>
              <a:latin typeface="Times New Roman" charset="0"/>
              <a:ea typeface="Times New Roman" charset="0"/>
            </a:endParaRPr>
          </a:p>
          <a:p>
            <a:r>
              <a:rPr lang="en-US" dirty="0" smtClean="0">
                <a:effectLst/>
                <a:latin typeface="Cambria" charset="0"/>
                <a:ea typeface="Times New Roman" charset="0"/>
              </a:rPr>
              <a:t>			</a:t>
            </a:r>
            <a:r>
              <a:rPr lang="en-US" dirty="0" err="1" smtClean="0">
                <a:effectLst/>
                <a:latin typeface="Cambria" charset="0"/>
                <a:ea typeface="Times New Roman" charset="0"/>
              </a:rPr>
              <a:t>avg</a:t>
            </a:r>
            <a:r>
              <a:rPr lang="en-US" dirty="0" smtClean="0">
                <a:effectLst/>
                <a:latin typeface="Cambria" charset="0"/>
                <a:ea typeface="Times New Roman" charset="0"/>
              </a:rPr>
              <a:t> = sum/total</a:t>
            </a:r>
            <a:endParaRPr lang="en-US" dirty="0" smtClean="0">
              <a:effectLst/>
              <a:latin typeface="Times New Roman" charset="0"/>
              <a:ea typeface="Times New Roman" charset="0"/>
            </a:endParaRPr>
          </a:p>
          <a:p>
            <a:r>
              <a:rPr lang="en-US" dirty="0" smtClean="0">
                <a:effectLst/>
                <a:latin typeface="Cambria" charset="0"/>
                <a:ea typeface="Times New Roman" charset="0"/>
              </a:rPr>
              <a:t>			Emit(pair p, </a:t>
            </a:r>
            <a:r>
              <a:rPr lang="en-US" dirty="0" err="1" smtClean="0">
                <a:effectLst/>
                <a:latin typeface="Cambria" charset="0"/>
                <a:ea typeface="Times New Roman" charset="0"/>
              </a:rPr>
              <a:t>avg</a:t>
            </a:r>
            <a:r>
              <a:rPr lang="en-US" dirty="0" smtClean="0">
                <a:effectLst/>
                <a:latin typeface="Cambria" charset="0"/>
                <a:ea typeface="Times New Roman" charset="0"/>
              </a:rPr>
              <a:t>)</a:t>
            </a:r>
            <a:br>
              <a:rPr lang="en-US" dirty="0" smtClean="0">
                <a:effectLst/>
                <a:latin typeface="Cambria" charset="0"/>
                <a:ea typeface="Times New Roman" charset="0"/>
              </a:rPr>
            </a:br>
            <a:endParaRPr lang="en-US" dirty="0">
              <a:effectLst/>
              <a:latin typeface="Times New Roman" charset="0"/>
              <a:ea typeface="Times New Roman" charset="0"/>
            </a:endParaRPr>
          </a:p>
        </p:txBody>
      </p:sp>
    </p:spTree>
    <p:extLst>
      <p:ext uri="{BB962C8B-B14F-4D97-AF65-F5344CB8AC3E}">
        <p14:creationId xmlns:p14="http://schemas.microsoft.com/office/powerpoint/2010/main" val="1405964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Part3: Implement Stripes algorithm to compute relative frequencies </a:t>
            </a:r>
          </a:p>
        </p:txBody>
      </p:sp>
      <p:sp>
        <p:nvSpPr>
          <p:cNvPr id="3" name="Content Placeholder 2"/>
          <p:cNvSpPr>
            <a:spLocks noGrp="1"/>
          </p:cNvSpPr>
          <p:nvPr>
            <p:ph idx="1"/>
          </p:nvPr>
        </p:nvSpPr>
        <p:spPr/>
        <p:txBody>
          <a:bodyPr/>
          <a:lstStyle/>
          <a:p>
            <a:pPr marL="0" indent="0">
              <a:buNone/>
            </a:pPr>
            <a:r>
              <a:rPr lang="en-US" dirty="0"/>
              <a:t>Implemented Stripes approach. Used </a:t>
            </a:r>
            <a:r>
              <a:rPr lang="en-US" dirty="0" err="1"/>
              <a:t>MapWritable</a:t>
            </a:r>
            <a:r>
              <a:rPr lang="en-US" dirty="0"/>
              <a:t> class in order to save the custom stripes, this class is in Hadoop library. Stored input data in /user/</a:t>
            </a:r>
            <a:r>
              <a:rPr lang="en-US" dirty="0" err="1"/>
              <a:t>cloudera</a:t>
            </a:r>
            <a:r>
              <a:rPr lang="en-US" dirty="0"/>
              <a:t>/</a:t>
            </a:r>
            <a:r>
              <a:rPr lang="en-US" dirty="0" err="1"/>
              <a:t>wordcount</a:t>
            </a:r>
            <a:r>
              <a:rPr lang="en-US" dirty="0"/>
              <a:t>/input2 , same as </a:t>
            </a:r>
            <a:r>
              <a:rPr lang="en-US" dirty="0" err="1"/>
              <a:t>PairApproach</a:t>
            </a:r>
            <a:r>
              <a:rPr lang="en-US" dirty="0"/>
              <a:t>. </a:t>
            </a:r>
            <a:endParaRPr lang="en-US" dirty="0" smtClean="0"/>
          </a:p>
          <a:p>
            <a:endParaRPr lang="en-US" dirty="0" smtClean="0"/>
          </a:p>
          <a:p>
            <a:endParaRPr lang="en-US" dirty="0" smtClean="0"/>
          </a:p>
          <a:p>
            <a:pPr marL="0" indent="0">
              <a:buNone/>
            </a:pPr>
            <a:r>
              <a:rPr lang="en-US" sz="2400" dirty="0"/>
              <a:t>URL: </a:t>
            </a:r>
            <a:r>
              <a:rPr lang="en-US" sz="2400" dirty="0" err="1"/>
              <a:t>org.myorg.StripesApproach</a:t>
            </a:r>
            <a:r>
              <a:rPr lang="en-US" sz="2400" dirty="0"/>
              <a:t> </a:t>
            </a:r>
          </a:p>
          <a:p>
            <a:pPr marL="0" indent="0">
              <a:buNone/>
            </a:pPr>
            <a:r>
              <a:rPr lang="en-US" sz="2400" dirty="0" smtClean="0"/>
              <a:t>CMD1</a:t>
            </a:r>
            <a:r>
              <a:rPr lang="en-US" sz="2400" dirty="0"/>
              <a:t>: </a:t>
            </a:r>
            <a:r>
              <a:rPr lang="en-US" sz="2400" dirty="0" err="1"/>
              <a:t>hadoop</a:t>
            </a:r>
            <a:r>
              <a:rPr lang="en-US" sz="2400" dirty="0"/>
              <a:t> jar /home/</a:t>
            </a:r>
            <a:r>
              <a:rPr lang="en-US" sz="2400" dirty="0" err="1"/>
              <a:t>cloudera</a:t>
            </a:r>
            <a:r>
              <a:rPr lang="en-US" sz="2400" dirty="0"/>
              <a:t>/</a:t>
            </a:r>
            <a:r>
              <a:rPr lang="en-US" sz="2400" dirty="0" err="1"/>
              <a:t>wordcount.jar</a:t>
            </a:r>
            <a:r>
              <a:rPr lang="en-US" sz="2400" dirty="0"/>
              <a:t> </a:t>
            </a:r>
            <a:r>
              <a:rPr lang="en-US" sz="2400" dirty="0" err="1"/>
              <a:t>org.myorg.StripesApproach</a:t>
            </a:r>
            <a:r>
              <a:rPr lang="en-US" sz="2400" dirty="0"/>
              <a:t> /user/</a:t>
            </a:r>
            <a:r>
              <a:rPr lang="en-US" sz="2400" dirty="0" err="1"/>
              <a:t>cloudera</a:t>
            </a:r>
            <a:r>
              <a:rPr lang="en-US" sz="2400" dirty="0"/>
              <a:t>/</a:t>
            </a:r>
            <a:r>
              <a:rPr lang="en-US" sz="2400" dirty="0" err="1"/>
              <a:t>wordcount</a:t>
            </a:r>
            <a:r>
              <a:rPr lang="en-US" sz="2400" dirty="0"/>
              <a:t>/input2 /user/</a:t>
            </a:r>
            <a:r>
              <a:rPr lang="en-US" sz="2400" dirty="0" err="1"/>
              <a:t>cloudera</a:t>
            </a:r>
            <a:r>
              <a:rPr lang="en-US" sz="2400" dirty="0"/>
              <a:t>/</a:t>
            </a:r>
            <a:r>
              <a:rPr lang="en-US" sz="2400" dirty="0" err="1"/>
              <a:t>wordcount</a:t>
            </a:r>
            <a:r>
              <a:rPr lang="en-US" sz="2400" dirty="0"/>
              <a:t>/output46 CMD2: </a:t>
            </a:r>
            <a:r>
              <a:rPr lang="en-US" sz="2400" dirty="0" err="1"/>
              <a:t>hadoop</a:t>
            </a:r>
            <a:r>
              <a:rPr lang="en-US" sz="2400" dirty="0"/>
              <a:t> fs –cat /user/</a:t>
            </a:r>
            <a:r>
              <a:rPr lang="en-US" sz="2400" dirty="0" err="1"/>
              <a:t>cloudera</a:t>
            </a:r>
            <a:r>
              <a:rPr lang="en-US" sz="2400" dirty="0"/>
              <a:t>/</a:t>
            </a:r>
            <a:r>
              <a:rPr lang="en-US" sz="2400" dirty="0" err="1"/>
              <a:t>wordcount</a:t>
            </a:r>
            <a:r>
              <a:rPr lang="en-US" sz="2400" dirty="0"/>
              <a:t>/output46/*</a:t>
            </a:r>
            <a:br>
              <a:rPr lang="en-US" sz="2400" dirty="0"/>
            </a:br>
            <a:r>
              <a:rPr lang="en-US" sz="2400" dirty="0"/>
              <a:t>CMD3: </a:t>
            </a:r>
            <a:r>
              <a:rPr lang="en-US" sz="2400" dirty="0" err="1"/>
              <a:t>hadoop</a:t>
            </a:r>
            <a:r>
              <a:rPr lang="en-US" sz="2400" dirty="0"/>
              <a:t> fs –cat /user/</a:t>
            </a:r>
            <a:r>
              <a:rPr lang="en-US" sz="2400" dirty="0" err="1"/>
              <a:t>cloudera</a:t>
            </a:r>
            <a:r>
              <a:rPr lang="en-US" sz="2400" dirty="0"/>
              <a:t>/</a:t>
            </a:r>
            <a:r>
              <a:rPr lang="en-US" sz="2400" dirty="0" err="1"/>
              <a:t>wordcount</a:t>
            </a:r>
            <a:r>
              <a:rPr lang="en-US" sz="2400" dirty="0"/>
              <a:t>/input2/* </a:t>
            </a:r>
            <a:endParaRPr lang="en-US" sz="2400" dirty="0" smtClean="0">
              <a:effectLst/>
            </a:endParaRPr>
          </a:p>
          <a:p>
            <a:pPr marL="0" indent="0">
              <a:buNone/>
            </a:pPr>
            <a:endParaRPr lang="en-US" dirty="0"/>
          </a:p>
        </p:txBody>
      </p:sp>
    </p:spTree>
    <p:extLst>
      <p:ext uri="{BB962C8B-B14F-4D97-AF65-F5344CB8AC3E}">
        <p14:creationId xmlns:p14="http://schemas.microsoft.com/office/powerpoint/2010/main" val="1097697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StripeApproach</a:t>
            </a:r>
            <a:r>
              <a:rPr lang="en-US" dirty="0" smtClean="0"/>
              <a:t>-Output &amp; Input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2006600"/>
            <a:ext cx="12192000" cy="5977481"/>
          </a:xfrm>
          <a:prstGeom prst="rect">
            <a:avLst/>
          </a:prstGeom>
        </p:spPr>
      </p:pic>
    </p:spTree>
    <p:extLst>
      <p:ext uri="{BB962C8B-B14F-4D97-AF65-F5344CB8AC3E}">
        <p14:creationId xmlns:p14="http://schemas.microsoft.com/office/powerpoint/2010/main" val="790363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StripeApproach</a:t>
            </a:r>
            <a:r>
              <a:rPr lang="en-US" dirty="0" smtClean="0"/>
              <a:t>-Map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46200"/>
            <a:ext cx="10972800" cy="6858000"/>
          </a:xfrm>
          <a:prstGeom prst="rect">
            <a:avLst/>
          </a:prstGeom>
        </p:spPr>
      </p:pic>
    </p:spTree>
    <p:extLst>
      <p:ext uri="{BB962C8B-B14F-4D97-AF65-F5344CB8AC3E}">
        <p14:creationId xmlns:p14="http://schemas.microsoft.com/office/powerpoint/2010/main" val="2125385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StripeApproach</a:t>
            </a:r>
            <a:r>
              <a:rPr lang="en-US" dirty="0" smtClean="0"/>
              <a:t>-Reduce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33500"/>
            <a:ext cx="10972800" cy="6858000"/>
          </a:xfrm>
          <a:prstGeom prst="rect">
            <a:avLst/>
          </a:prstGeom>
        </p:spPr>
      </p:pic>
    </p:spTree>
    <p:extLst>
      <p:ext uri="{BB962C8B-B14F-4D97-AF65-F5344CB8AC3E}">
        <p14:creationId xmlns:p14="http://schemas.microsoft.com/office/powerpoint/2010/main" val="1571841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StripeApproach</a:t>
            </a:r>
            <a:r>
              <a:rPr lang="en-US" dirty="0" smtClean="0"/>
              <a:t>-Pseudo</a:t>
            </a:r>
            <a:endParaRPr lang="en-US" dirty="0"/>
          </a:p>
        </p:txBody>
      </p:sp>
      <p:sp>
        <p:nvSpPr>
          <p:cNvPr id="4" name="Rectangle 3"/>
          <p:cNvSpPr/>
          <p:nvPr/>
        </p:nvSpPr>
        <p:spPr>
          <a:xfrm>
            <a:off x="838200" y="1925013"/>
            <a:ext cx="6096000" cy="2031325"/>
          </a:xfrm>
          <a:prstGeom prst="rect">
            <a:avLst/>
          </a:prstGeom>
        </p:spPr>
        <p:txBody>
          <a:bodyPr>
            <a:spAutoFit/>
          </a:bodyPr>
          <a:lstStyle/>
          <a:p>
            <a:r>
              <a:rPr lang="en-US" dirty="0" smtClean="0">
                <a:effectLst/>
                <a:latin typeface="Times New Roman" charset="0"/>
                <a:ea typeface="Times New Roman" charset="0"/>
              </a:rPr>
              <a:t>Class Mapper</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Method Map(</a:t>
            </a:r>
            <a:r>
              <a:rPr lang="en-US" dirty="0" err="1" smtClean="0">
                <a:effectLst/>
                <a:latin typeface="Times New Roman" charset="0"/>
                <a:ea typeface="Times New Roman" charset="0"/>
              </a:rPr>
              <a:t>docid</a:t>
            </a:r>
            <a:r>
              <a:rPr lang="en-US" dirty="0" smtClean="0">
                <a:effectLst/>
                <a:latin typeface="Times New Roman" charset="0"/>
                <a:ea typeface="Times New Roman" charset="0"/>
              </a:rPr>
              <a:t> a, doc d)</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For all term w in doc d do</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H = new </a:t>
            </a:r>
            <a:r>
              <a:rPr lang="en-US" dirty="0" err="1" smtClean="0">
                <a:effectLst/>
                <a:latin typeface="Times New Roman" charset="0"/>
                <a:ea typeface="Times New Roman" charset="0"/>
              </a:rPr>
              <a:t>AssociativeArray</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For all term u in Neighbors(w) do</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H{u} = H{u} + 1</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Emit(Term w; Stripe H)</a:t>
            </a:r>
            <a:endParaRPr lang="en-US" sz="2000" dirty="0">
              <a:effectLst/>
              <a:latin typeface="Times New Roman" charset="0"/>
              <a:ea typeface="Times New Roman" charset="0"/>
            </a:endParaRPr>
          </a:p>
        </p:txBody>
      </p:sp>
      <p:sp>
        <p:nvSpPr>
          <p:cNvPr id="5" name="Rectangle 4"/>
          <p:cNvSpPr/>
          <p:nvPr/>
        </p:nvSpPr>
        <p:spPr>
          <a:xfrm>
            <a:off x="5727700" y="4190663"/>
            <a:ext cx="6096000" cy="2308324"/>
          </a:xfrm>
          <a:prstGeom prst="rect">
            <a:avLst/>
          </a:prstGeom>
        </p:spPr>
        <p:txBody>
          <a:bodyPr>
            <a:spAutoFit/>
          </a:bodyPr>
          <a:lstStyle/>
          <a:p>
            <a:r>
              <a:rPr lang="en-US" dirty="0" smtClean="0">
                <a:effectLst/>
                <a:latin typeface="Times New Roman" charset="0"/>
                <a:ea typeface="Times New Roman" charset="0"/>
              </a:rPr>
              <a:t>Class Reducer</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Method Reduce(term w; stripes[H1; H2; ..])</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a:t>
            </a:r>
            <a:r>
              <a:rPr lang="en-US" dirty="0" err="1" smtClean="0">
                <a:effectLst/>
                <a:latin typeface="Times New Roman" charset="0"/>
                <a:ea typeface="Times New Roman" charset="0"/>
              </a:rPr>
              <a:t>Hf</a:t>
            </a:r>
            <a:r>
              <a:rPr lang="en-US" dirty="0" smtClean="0">
                <a:effectLst/>
                <a:latin typeface="Times New Roman" charset="0"/>
                <a:ea typeface="Times New Roman" charset="0"/>
              </a:rPr>
              <a:t> = new </a:t>
            </a:r>
            <a:r>
              <a:rPr lang="en-US" dirty="0" err="1" smtClean="0">
                <a:effectLst/>
                <a:latin typeface="Times New Roman" charset="0"/>
                <a:ea typeface="Times New Roman" charset="0"/>
              </a:rPr>
              <a:t>AssociativeArray</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For all stripe H in stripes[H1; H2; ..]</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Sum(</a:t>
            </a:r>
            <a:r>
              <a:rPr lang="en-US" dirty="0" err="1" smtClean="0">
                <a:effectLst/>
                <a:latin typeface="Times New Roman" charset="0"/>
                <a:ea typeface="Times New Roman" charset="0"/>
              </a:rPr>
              <a:t>Hf</a:t>
            </a:r>
            <a:r>
              <a:rPr lang="en-US" dirty="0" smtClean="0">
                <a:effectLst/>
                <a:latin typeface="Times New Roman" charset="0"/>
                <a:ea typeface="Times New Roman" charset="0"/>
              </a:rPr>
              <a:t>, H)</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Total = total(</a:t>
            </a:r>
            <a:r>
              <a:rPr lang="en-US" dirty="0" err="1" smtClean="0">
                <a:effectLst/>
                <a:latin typeface="Times New Roman" charset="0"/>
                <a:ea typeface="Times New Roman" charset="0"/>
              </a:rPr>
              <a:t>Hf</a:t>
            </a:r>
            <a:r>
              <a:rPr lang="en-US" dirty="0" smtClean="0">
                <a:effectLst/>
                <a:latin typeface="Times New Roman" charset="0"/>
                <a:ea typeface="Times New Roman" charset="0"/>
              </a:rPr>
              <a:t>)</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a:t>
            </a:r>
            <a:r>
              <a:rPr lang="en-US" dirty="0" err="1" smtClean="0">
                <a:effectLst/>
                <a:latin typeface="Times New Roman" charset="0"/>
                <a:ea typeface="Times New Roman" charset="0"/>
              </a:rPr>
              <a:t>Hf</a:t>
            </a:r>
            <a:r>
              <a:rPr lang="en-US" dirty="0" smtClean="0">
                <a:effectLst/>
                <a:latin typeface="Times New Roman" charset="0"/>
                <a:ea typeface="Times New Roman" charset="0"/>
              </a:rPr>
              <a:t>= </a:t>
            </a:r>
            <a:r>
              <a:rPr lang="en-US" dirty="0" err="1" smtClean="0">
                <a:effectLst/>
                <a:latin typeface="Times New Roman" charset="0"/>
                <a:ea typeface="Times New Roman" charset="0"/>
              </a:rPr>
              <a:t>Hf</a:t>
            </a:r>
            <a:r>
              <a:rPr lang="en-US" dirty="0" smtClean="0">
                <a:effectLst/>
                <a:latin typeface="Times New Roman" charset="0"/>
                <a:ea typeface="Times New Roman" charset="0"/>
              </a:rPr>
              <a:t>/total</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Emit(term w, stripe </a:t>
            </a:r>
            <a:r>
              <a:rPr lang="en-US" dirty="0" err="1" smtClean="0">
                <a:effectLst/>
                <a:latin typeface="Times New Roman" charset="0"/>
                <a:ea typeface="Times New Roman" charset="0"/>
              </a:rPr>
              <a:t>Hf</a:t>
            </a:r>
            <a:r>
              <a:rPr lang="en-US" dirty="0" smtClean="0">
                <a:effectLst/>
                <a:latin typeface="Times New Roman" charset="0"/>
                <a:ea typeface="Times New Roman" charset="0"/>
              </a:rPr>
              <a:t>)</a:t>
            </a:r>
            <a:endParaRPr lang="en-US" sz="2000" dirty="0">
              <a:effectLst/>
              <a:latin typeface="Times New Roman" charset="0"/>
              <a:ea typeface="Times New Roman" charset="0"/>
            </a:endParaRPr>
          </a:p>
        </p:txBody>
      </p:sp>
    </p:spTree>
    <p:extLst>
      <p:ext uri="{BB962C8B-B14F-4D97-AF65-F5344CB8AC3E}">
        <p14:creationId xmlns:p14="http://schemas.microsoft.com/office/powerpoint/2010/main" val="651174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Part4: Implement Hybrid algorithm to compute relative frequencies </a:t>
            </a:r>
          </a:p>
        </p:txBody>
      </p:sp>
      <p:sp>
        <p:nvSpPr>
          <p:cNvPr id="3" name="Content Placeholder 2"/>
          <p:cNvSpPr>
            <a:spLocks noGrp="1"/>
          </p:cNvSpPr>
          <p:nvPr>
            <p:ph idx="1"/>
          </p:nvPr>
        </p:nvSpPr>
        <p:spPr/>
        <p:txBody>
          <a:bodyPr>
            <a:normAutofit/>
          </a:bodyPr>
          <a:lstStyle/>
          <a:p>
            <a:pPr marL="0" indent="0">
              <a:buNone/>
            </a:pPr>
            <a:r>
              <a:rPr lang="en-US" dirty="0"/>
              <a:t>Implemented Stripes and Pairs approach. Stored input data in /user/</a:t>
            </a:r>
            <a:r>
              <a:rPr lang="en-US" dirty="0" err="1"/>
              <a:t>cloudera</a:t>
            </a:r>
            <a:r>
              <a:rPr lang="en-US" dirty="0"/>
              <a:t>/</a:t>
            </a:r>
            <a:r>
              <a:rPr lang="en-US" dirty="0" err="1"/>
              <a:t>wordcount</a:t>
            </a:r>
            <a:r>
              <a:rPr lang="en-US" dirty="0"/>
              <a:t>/input2 , same as </a:t>
            </a:r>
            <a:r>
              <a:rPr lang="en-US" dirty="0" err="1"/>
              <a:t>PairApproach</a:t>
            </a:r>
            <a:r>
              <a:rPr lang="en-US" dirty="0"/>
              <a:t> and </a:t>
            </a:r>
            <a:r>
              <a:rPr lang="en-US" dirty="0" err="1"/>
              <a:t>StripesApproach</a:t>
            </a:r>
            <a:r>
              <a:rPr lang="en-US" dirty="0"/>
              <a:t>. </a:t>
            </a:r>
            <a:endParaRPr lang="en-US" dirty="0" smtClean="0"/>
          </a:p>
          <a:p>
            <a:pPr marL="0" indent="0">
              <a:buNone/>
            </a:pPr>
            <a:endParaRPr lang="en-US" dirty="0"/>
          </a:p>
          <a:p>
            <a:pPr marL="0" indent="0">
              <a:buNone/>
            </a:pPr>
            <a:endParaRPr lang="en-US" dirty="0" smtClean="0"/>
          </a:p>
          <a:p>
            <a:pPr marL="0" indent="0">
              <a:buNone/>
            </a:pPr>
            <a:r>
              <a:rPr lang="en-US" sz="2400" dirty="0"/>
              <a:t>URL: </a:t>
            </a:r>
            <a:r>
              <a:rPr lang="en-US" sz="2400" dirty="0" err="1"/>
              <a:t>org.myorg.HybridApproach</a:t>
            </a:r>
            <a:r>
              <a:rPr lang="en-US" sz="2400" dirty="0"/>
              <a:t> </a:t>
            </a:r>
            <a:endParaRPr lang="en-US" sz="2400" dirty="0" smtClean="0"/>
          </a:p>
          <a:p>
            <a:pPr marL="0" indent="0">
              <a:buNone/>
            </a:pPr>
            <a:r>
              <a:rPr lang="en-US" sz="2400" dirty="0"/>
              <a:t>CMD1: </a:t>
            </a:r>
            <a:r>
              <a:rPr lang="en-US" sz="2400" dirty="0" err="1"/>
              <a:t>hadoop</a:t>
            </a:r>
            <a:r>
              <a:rPr lang="en-US" sz="2400" dirty="0"/>
              <a:t> jar /home/</a:t>
            </a:r>
            <a:r>
              <a:rPr lang="en-US" sz="2400" dirty="0" err="1"/>
              <a:t>cloudera</a:t>
            </a:r>
            <a:r>
              <a:rPr lang="en-US" sz="2400" dirty="0"/>
              <a:t>/</a:t>
            </a:r>
            <a:r>
              <a:rPr lang="en-US" sz="2400" dirty="0" err="1"/>
              <a:t>wordcount.jar</a:t>
            </a:r>
            <a:r>
              <a:rPr lang="en-US" sz="2400" dirty="0"/>
              <a:t> </a:t>
            </a:r>
            <a:r>
              <a:rPr lang="en-US" sz="2400" dirty="0" err="1"/>
              <a:t>org.myorg.HybridApproach</a:t>
            </a:r>
            <a:r>
              <a:rPr lang="en-US" sz="2400" dirty="0"/>
              <a:t> /user/</a:t>
            </a:r>
            <a:r>
              <a:rPr lang="en-US" sz="2400" dirty="0" err="1"/>
              <a:t>cloudera</a:t>
            </a:r>
            <a:r>
              <a:rPr lang="en-US" sz="2400" dirty="0"/>
              <a:t>/</a:t>
            </a:r>
            <a:r>
              <a:rPr lang="en-US" sz="2400" dirty="0" err="1"/>
              <a:t>wordcount</a:t>
            </a:r>
            <a:r>
              <a:rPr lang="en-US" sz="2400" dirty="0"/>
              <a:t>/input2 /user/</a:t>
            </a:r>
            <a:r>
              <a:rPr lang="en-US" sz="2400" dirty="0" err="1"/>
              <a:t>cloudera</a:t>
            </a:r>
            <a:r>
              <a:rPr lang="en-US" sz="2400" dirty="0"/>
              <a:t>/</a:t>
            </a:r>
            <a:r>
              <a:rPr lang="en-US" sz="2400" dirty="0" err="1"/>
              <a:t>wordcount</a:t>
            </a:r>
            <a:r>
              <a:rPr lang="en-US" sz="2400" dirty="0"/>
              <a:t>/output47 CMD2: </a:t>
            </a:r>
            <a:r>
              <a:rPr lang="en-US" sz="2400" dirty="0" err="1"/>
              <a:t>hadoop</a:t>
            </a:r>
            <a:r>
              <a:rPr lang="en-US" sz="2400" dirty="0"/>
              <a:t> fs –cat /user/</a:t>
            </a:r>
            <a:r>
              <a:rPr lang="en-US" sz="2400" dirty="0" err="1"/>
              <a:t>cloudera</a:t>
            </a:r>
            <a:r>
              <a:rPr lang="en-US" sz="2400" dirty="0"/>
              <a:t>/</a:t>
            </a:r>
            <a:r>
              <a:rPr lang="en-US" sz="2400" dirty="0" err="1"/>
              <a:t>wordcount</a:t>
            </a:r>
            <a:r>
              <a:rPr lang="en-US" sz="2400" dirty="0"/>
              <a:t>/output47/*</a:t>
            </a:r>
            <a:br>
              <a:rPr lang="en-US" sz="2400" dirty="0"/>
            </a:br>
            <a:r>
              <a:rPr lang="en-US" sz="2400" dirty="0"/>
              <a:t>CMD3: </a:t>
            </a:r>
            <a:r>
              <a:rPr lang="en-US" sz="2400" dirty="0" err="1"/>
              <a:t>hadoop</a:t>
            </a:r>
            <a:r>
              <a:rPr lang="en-US" sz="2400" dirty="0"/>
              <a:t> fs –cat /user/</a:t>
            </a:r>
            <a:r>
              <a:rPr lang="en-US" sz="2400" dirty="0" err="1"/>
              <a:t>cloudera</a:t>
            </a:r>
            <a:r>
              <a:rPr lang="en-US" sz="2400" dirty="0"/>
              <a:t>/</a:t>
            </a:r>
            <a:r>
              <a:rPr lang="en-US" sz="2400" dirty="0" err="1"/>
              <a:t>wordcount</a:t>
            </a:r>
            <a:r>
              <a:rPr lang="en-US" sz="2400" dirty="0"/>
              <a:t>/input2/* </a:t>
            </a:r>
            <a:endParaRPr lang="en-US" sz="2400" dirty="0" smtClean="0">
              <a:effectLst/>
            </a:endParaRPr>
          </a:p>
          <a:p>
            <a:pPr marL="0" indent="0">
              <a:buNone/>
            </a:pPr>
            <a:endParaRPr lang="en-US" dirty="0" smtClean="0"/>
          </a:p>
          <a:p>
            <a:endParaRPr lang="en-US" dirty="0"/>
          </a:p>
        </p:txBody>
      </p:sp>
    </p:spTree>
    <p:extLst>
      <p:ext uri="{BB962C8B-B14F-4D97-AF65-F5344CB8AC3E}">
        <p14:creationId xmlns:p14="http://schemas.microsoft.com/office/powerpoint/2010/main" val="731610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HybridAproach-Output&amp;Input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12192000" cy="4490753"/>
          </a:xfrm>
          <a:prstGeom prst="rect">
            <a:avLst/>
          </a:prstGeom>
        </p:spPr>
      </p:pic>
    </p:spTree>
    <p:extLst>
      <p:ext uri="{BB962C8B-B14F-4D97-AF65-F5344CB8AC3E}">
        <p14:creationId xmlns:p14="http://schemas.microsoft.com/office/powerpoint/2010/main" val="1090551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B. </a:t>
            </a:r>
            <a:r>
              <a:rPr lang="en-US" sz="2800" dirty="0" err="1"/>
              <a:t>GetCloudera</a:t>
            </a:r>
            <a:r>
              <a:rPr lang="en-US" sz="2800" dirty="0"/>
              <a:t> </a:t>
            </a:r>
            <a:r>
              <a:rPr lang="en-US" sz="2800" dirty="0" smtClean="0"/>
              <a:t/>
            </a:r>
            <a:br>
              <a:rPr lang="en-US" sz="2800" dirty="0" smtClean="0"/>
            </a:br>
            <a:r>
              <a:rPr lang="en-US" sz="2800" dirty="0"/>
              <a:t>Visited to the official website and downloaded the operating system. Created new instance machine on </a:t>
            </a:r>
            <a:r>
              <a:rPr lang="en-US" sz="2800" dirty="0" err="1"/>
              <a:t>VirtualBox</a:t>
            </a:r>
            <a:r>
              <a:rPr lang="en-US" sz="2800" dirty="0"/>
              <a:t> and imported </a:t>
            </a:r>
            <a:r>
              <a:rPr lang="en-US" sz="2800" dirty="0" err="1"/>
              <a:t>Cloudera</a:t>
            </a:r>
            <a:r>
              <a:rPr lang="en-US" sz="2800" dirty="0"/>
              <a:t> into it. Started and tested </a:t>
            </a:r>
            <a:r>
              <a:rPr lang="en-US" sz="2800" dirty="0" err="1"/>
              <a:t>Cloudera</a:t>
            </a:r>
            <a:r>
              <a:rPr lang="en-US" sz="2800" dirty="0"/>
              <a:t>. </a:t>
            </a:r>
            <a:r>
              <a:rPr lang="en-US" sz="2800" dirty="0" smtClean="0"/>
              <a:t/>
            </a:r>
            <a:br>
              <a:rPr lang="en-US" sz="2800" dirty="0" smtClean="0"/>
            </a:b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6565" y="1690688"/>
            <a:ext cx="8738870" cy="5461794"/>
          </a:xfrm>
        </p:spPr>
      </p:pic>
    </p:spTree>
    <p:extLst>
      <p:ext uri="{BB962C8B-B14F-4D97-AF65-F5344CB8AC3E}">
        <p14:creationId xmlns:p14="http://schemas.microsoft.com/office/powerpoint/2010/main" val="18747828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HybridAproach</a:t>
            </a:r>
            <a:r>
              <a:rPr lang="en-US" dirty="0" smtClean="0"/>
              <a:t>-Map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95400"/>
            <a:ext cx="10972800" cy="6858000"/>
          </a:xfrm>
          <a:prstGeom prst="rect">
            <a:avLst/>
          </a:prstGeom>
        </p:spPr>
      </p:pic>
    </p:spTree>
    <p:extLst>
      <p:ext uri="{BB962C8B-B14F-4D97-AF65-F5344CB8AC3E}">
        <p14:creationId xmlns:p14="http://schemas.microsoft.com/office/powerpoint/2010/main" val="787976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HybridAproach</a:t>
            </a:r>
            <a:r>
              <a:rPr lang="en-US" dirty="0" smtClean="0"/>
              <a:t>-Reduce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1473200"/>
            <a:ext cx="10972800" cy="6858000"/>
          </a:xfrm>
          <a:prstGeom prst="rect">
            <a:avLst/>
          </a:prstGeom>
        </p:spPr>
      </p:pic>
    </p:spTree>
    <p:extLst>
      <p:ext uri="{BB962C8B-B14F-4D97-AF65-F5344CB8AC3E}">
        <p14:creationId xmlns:p14="http://schemas.microsoft.com/office/powerpoint/2010/main" val="835134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HybridAproach</a:t>
            </a:r>
            <a:r>
              <a:rPr lang="en-US" dirty="0" smtClean="0"/>
              <a:t>-Pseudo</a:t>
            </a:r>
            <a:endParaRPr lang="en-US" dirty="0"/>
          </a:p>
        </p:txBody>
      </p:sp>
      <p:sp>
        <p:nvSpPr>
          <p:cNvPr id="3" name="Rectangle 2"/>
          <p:cNvSpPr/>
          <p:nvPr/>
        </p:nvSpPr>
        <p:spPr>
          <a:xfrm>
            <a:off x="165100" y="1690688"/>
            <a:ext cx="6096000" cy="2862322"/>
          </a:xfrm>
          <a:prstGeom prst="rect">
            <a:avLst/>
          </a:prstGeom>
        </p:spPr>
        <p:txBody>
          <a:bodyPr>
            <a:spAutoFit/>
          </a:bodyPr>
          <a:lstStyle/>
          <a:p>
            <a:r>
              <a:rPr lang="en-US" dirty="0" smtClean="0">
                <a:effectLst/>
                <a:latin typeface="Times New Roman" charset="0"/>
                <a:ea typeface="Times New Roman" charset="0"/>
              </a:rPr>
              <a:t>Class Mapper</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Method Initialize</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H = new </a:t>
            </a:r>
            <a:r>
              <a:rPr lang="en-US" dirty="0" err="1" smtClean="0">
                <a:effectLst/>
                <a:latin typeface="Times New Roman" charset="0"/>
                <a:ea typeface="Times New Roman" charset="0"/>
              </a:rPr>
              <a:t>AssociativeArray</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Method Map(</a:t>
            </a:r>
            <a:r>
              <a:rPr lang="en-US" dirty="0" err="1" smtClean="0">
                <a:effectLst/>
                <a:latin typeface="Times New Roman" charset="0"/>
                <a:ea typeface="Times New Roman" charset="0"/>
              </a:rPr>
              <a:t>docid</a:t>
            </a:r>
            <a:r>
              <a:rPr lang="en-US" dirty="0" smtClean="0">
                <a:effectLst/>
                <a:latin typeface="Times New Roman" charset="0"/>
                <a:ea typeface="Times New Roman" charset="0"/>
              </a:rPr>
              <a:t> a, doc d)</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For all term w in doc d do</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For all tern u in Neighbors(w) do</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H{(w, u )} ++</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Method Close</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For all pair(</a:t>
            </a:r>
            <a:r>
              <a:rPr lang="en-US" dirty="0" err="1" smtClean="0">
                <a:effectLst/>
                <a:latin typeface="Times New Roman" charset="0"/>
                <a:ea typeface="Times New Roman" charset="0"/>
              </a:rPr>
              <a:t>w,u</a:t>
            </a:r>
            <a:r>
              <a:rPr lang="en-US" dirty="0" smtClean="0">
                <a:effectLst/>
                <a:latin typeface="Times New Roman" charset="0"/>
                <a:ea typeface="Times New Roman" charset="0"/>
              </a:rPr>
              <a:t>) in H do</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Emit(pair(w, u), H{(w, u)})</a:t>
            </a:r>
            <a:endParaRPr lang="en-US" sz="2000" dirty="0">
              <a:effectLst/>
              <a:latin typeface="Times New Roman" charset="0"/>
              <a:ea typeface="Times New Roman" charset="0"/>
            </a:endParaRPr>
          </a:p>
        </p:txBody>
      </p:sp>
      <p:sp>
        <p:nvSpPr>
          <p:cNvPr id="5" name="Rectangle 4"/>
          <p:cNvSpPr/>
          <p:nvPr/>
        </p:nvSpPr>
        <p:spPr>
          <a:xfrm>
            <a:off x="6616700" y="2357041"/>
            <a:ext cx="6096000" cy="3693319"/>
          </a:xfrm>
          <a:prstGeom prst="rect">
            <a:avLst/>
          </a:prstGeom>
        </p:spPr>
        <p:txBody>
          <a:bodyPr>
            <a:spAutoFit/>
          </a:bodyPr>
          <a:lstStyle/>
          <a:p>
            <a:r>
              <a:rPr lang="en-US" dirty="0" smtClean="0">
                <a:effectLst/>
                <a:latin typeface="Times New Roman" charset="0"/>
                <a:ea typeface="Times New Roman" charset="0"/>
              </a:rPr>
              <a:t>Class Reducer</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Method Initialize</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a:t>
            </a:r>
            <a:r>
              <a:rPr lang="en-US" dirty="0" err="1" smtClean="0">
                <a:effectLst/>
                <a:latin typeface="Times New Roman" charset="0"/>
                <a:ea typeface="Times New Roman" charset="0"/>
              </a:rPr>
              <a:t>wPrev</a:t>
            </a:r>
            <a:r>
              <a:rPr lang="en-US" dirty="0" smtClean="0">
                <a:effectLst/>
                <a:latin typeface="Times New Roman" charset="0"/>
                <a:ea typeface="Times New Roman" charset="0"/>
              </a:rPr>
              <a:t> = null</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method Reduce(Pair p(</a:t>
            </a:r>
            <a:r>
              <a:rPr lang="en-US" dirty="0" err="1" smtClean="0">
                <a:effectLst/>
                <a:latin typeface="Times New Roman" charset="0"/>
                <a:ea typeface="Times New Roman" charset="0"/>
              </a:rPr>
              <a:t>w,u</a:t>
            </a:r>
            <a:r>
              <a:rPr lang="en-US" dirty="0" smtClean="0">
                <a:effectLst/>
                <a:latin typeface="Times New Roman" charset="0"/>
                <a:ea typeface="Times New Roman" charset="0"/>
              </a:rPr>
              <a:t>), counts[c1; c2; ..])</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if(w != </a:t>
            </a:r>
            <a:r>
              <a:rPr lang="en-US" dirty="0" err="1" smtClean="0">
                <a:effectLst/>
                <a:latin typeface="Times New Roman" charset="0"/>
                <a:ea typeface="Times New Roman" charset="0"/>
              </a:rPr>
              <a:t>wPrev</a:t>
            </a:r>
            <a:r>
              <a:rPr lang="en-US" dirty="0" smtClean="0">
                <a:effectLst/>
                <a:latin typeface="Times New Roman" charset="0"/>
                <a:ea typeface="Times New Roman" charset="0"/>
              </a:rPr>
              <a:t> &amp;&amp; </a:t>
            </a:r>
            <a:r>
              <a:rPr lang="en-US" dirty="0" err="1" smtClean="0">
                <a:effectLst/>
                <a:latin typeface="Times New Roman" charset="0"/>
                <a:ea typeface="Times New Roman" charset="0"/>
              </a:rPr>
              <a:t>wPrev</a:t>
            </a:r>
            <a:r>
              <a:rPr lang="en-US" dirty="0" smtClean="0">
                <a:effectLst/>
                <a:latin typeface="Times New Roman" charset="0"/>
                <a:ea typeface="Times New Roman" charset="0"/>
              </a:rPr>
              <a:t> != null)</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total = total(H)</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Emit(</a:t>
            </a:r>
            <a:r>
              <a:rPr lang="en-US" dirty="0" err="1" smtClean="0">
                <a:effectLst/>
                <a:latin typeface="Times New Roman" charset="0"/>
                <a:ea typeface="Times New Roman" charset="0"/>
              </a:rPr>
              <a:t>wPrev</a:t>
            </a:r>
            <a:r>
              <a:rPr lang="en-US" dirty="0" smtClean="0">
                <a:effectLst/>
                <a:latin typeface="Times New Roman" charset="0"/>
                <a:ea typeface="Times New Roman" charset="0"/>
              </a:rPr>
              <a:t>, H/total)</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a:t>
            </a:r>
            <a:r>
              <a:rPr lang="en-US" dirty="0" err="1" smtClean="0">
                <a:effectLst/>
                <a:latin typeface="Times New Roman" charset="0"/>
                <a:ea typeface="Times New Roman" charset="0"/>
              </a:rPr>
              <a:t>H.clear</a:t>
            </a:r>
            <a:r>
              <a:rPr lang="en-US" dirty="0" smtClean="0">
                <a:effectLst/>
                <a:latin typeface="Times New Roman" charset="0"/>
                <a:ea typeface="Times New Roman" charset="0"/>
              </a:rPr>
              <a:t>()</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H{u} = sum(c1; c2;..)</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a:t>
            </a:r>
            <a:r>
              <a:rPr lang="en-US" dirty="0" err="1" smtClean="0">
                <a:effectLst/>
                <a:latin typeface="Times New Roman" charset="0"/>
                <a:ea typeface="Times New Roman" charset="0"/>
              </a:rPr>
              <a:t>wPrev</a:t>
            </a:r>
            <a:r>
              <a:rPr lang="en-US" dirty="0" smtClean="0">
                <a:effectLst/>
                <a:latin typeface="Times New Roman" charset="0"/>
                <a:ea typeface="Times New Roman" charset="0"/>
              </a:rPr>
              <a:t> = w</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method close</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total = total(H)</a:t>
            </a:r>
            <a:endParaRPr lang="en-US" sz="2000" dirty="0" smtClean="0">
              <a:effectLst/>
              <a:latin typeface="Times New Roman" charset="0"/>
              <a:ea typeface="Times New Roman" charset="0"/>
            </a:endParaRPr>
          </a:p>
          <a:p>
            <a:r>
              <a:rPr lang="en-US" dirty="0" smtClean="0">
                <a:effectLst/>
                <a:latin typeface="Times New Roman" charset="0"/>
                <a:ea typeface="Times New Roman" charset="0"/>
              </a:rPr>
              <a:t>		Emit(</a:t>
            </a:r>
            <a:r>
              <a:rPr lang="en-US" dirty="0" err="1" smtClean="0">
                <a:effectLst/>
                <a:latin typeface="Times New Roman" charset="0"/>
                <a:ea typeface="Times New Roman" charset="0"/>
              </a:rPr>
              <a:t>wPrev</a:t>
            </a:r>
            <a:r>
              <a:rPr lang="en-US" dirty="0" smtClean="0">
                <a:effectLst/>
                <a:latin typeface="Times New Roman" charset="0"/>
                <a:ea typeface="Times New Roman" charset="0"/>
              </a:rPr>
              <a:t>, H/total)</a:t>
            </a:r>
            <a:endParaRPr lang="en-US" sz="2000" dirty="0">
              <a:effectLst/>
              <a:latin typeface="Times New Roman" charset="0"/>
              <a:ea typeface="Times New Roman" charset="0"/>
            </a:endParaRPr>
          </a:p>
        </p:txBody>
      </p:sp>
    </p:spTree>
    <p:extLst>
      <p:ext uri="{BB962C8B-B14F-4D97-AF65-F5344CB8AC3E}">
        <p14:creationId xmlns:p14="http://schemas.microsoft.com/office/powerpoint/2010/main" val="846321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Part5 to Part </a:t>
            </a:r>
            <a:r>
              <a:rPr lang="en-US" b="1" dirty="0" smtClean="0"/>
              <a:t>6</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Used </a:t>
            </a:r>
            <a:r>
              <a:rPr lang="en-US" dirty="0" err="1"/>
              <a:t>Cloudera</a:t>
            </a:r>
            <a:r>
              <a:rPr lang="en-US" dirty="0"/>
              <a:t> Terminal on </a:t>
            </a:r>
            <a:r>
              <a:rPr lang="en-US" dirty="0" err="1"/>
              <a:t>VirtualBox</a:t>
            </a:r>
            <a:r>
              <a:rPr lang="en-US" dirty="0"/>
              <a:t>. Didn’t set up the environment on my own machine</a:t>
            </a:r>
            <a:r>
              <a:rPr lang="en-US" dirty="0" smtClean="0"/>
              <a:t>.</a:t>
            </a:r>
          </a:p>
          <a:p>
            <a:pPr marL="0" indent="0">
              <a:buNone/>
            </a:pPr>
            <a:endParaRPr lang="en-US" dirty="0"/>
          </a:p>
          <a:p>
            <a:pPr marL="0" indent="0">
              <a:buNone/>
            </a:pPr>
            <a:r>
              <a:rPr lang="en-US" dirty="0"/>
              <a:t>//importing necessary </a:t>
            </a:r>
            <a:r>
              <a:rPr lang="en-US" dirty="0" err="1"/>
              <a:t>scala</a:t>
            </a:r>
            <a:r>
              <a:rPr lang="en-US" dirty="0"/>
              <a:t> libraries</a:t>
            </a:r>
          </a:p>
          <a:p>
            <a:pPr marL="0" indent="0">
              <a:buNone/>
            </a:pPr>
            <a:r>
              <a:rPr lang="en-US" dirty="0" err="1">
                <a:solidFill>
                  <a:schemeClr val="tx1">
                    <a:lumMod val="75000"/>
                    <a:lumOff val="25000"/>
                  </a:schemeClr>
                </a:solidFill>
              </a:rPr>
              <a:t>val</a:t>
            </a:r>
            <a:r>
              <a:rPr lang="en-US" dirty="0">
                <a:solidFill>
                  <a:schemeClr val="tx1">
                    <a:lumMod val="75000"/>
                    <a:lumOff val="25000"/>
                  </a:schemeClr>
                </a:solidFill>
              </a:rPr>
              <a:t> </a:t>
            </a:r>
            <a:r>
              <a:rPr lang="en-US" dirty="0" err="1">
                <a:solidFill>
                  <a:schemeClr val="tx1">
                    <a:lumMod val="75000"/>
                    <a:lumOff val="25000"/>
                  </a:schemeClr>
                </a:solidFill>
              </a:rPr>
              <a:t>sqlContext</a:t>
            </a:r>
            <a:r>
              <a:rPr lang="en-US" dirty="0">
                <a:solidFill>
                  <a:schemeClr val="tx1">
                    <a:lumMod val="75000"/>
                    <a:lumOff val="25000"/>
                  </a:schemeClr>
                </a:solidFill>
              </a:rPr>
              <a:t>= new </a:t>
            </a:r>
            <a:r>
              <a:rPr lang="en-US" dirty="0" err="1">
                <a:solidFill>
                  <a:schemeClr val="tx1">
                    <a:lumMod val="75000"/>
                    <a:lumOff val="25000"/>
                  </a:schemeClr>
                </a:solidFill>
              </a:rPr>
              <a:t>org.apache.spark.sql.SQLContext</a:t>
            </a:r>
            <a:r>
              <a:rPr lang="en-US" dirty="0">
                <a:solidFill>
                  <a:schemeClr val="tx1">
                    <a:lumMod val="75000"/>
                    <a:lumOff val="25000"/>
                  </a:schemeClr>
                </a:solidFill>
              </a:rPr>
              <a:t>(</a:t>
            </a:r>
            <a:r>
              <a:rPr lang="en-US" dirty="0" err="1">
                <a:solidFill>
                  <a:schemeClr val="tx1">
                    <a:lumMod val="75000"/>
                    <a:lumOff val="25000"/>
                  </a:schemeClr>
                </a:solidFill>
              </a:rPr>
              <a:t>sc</a:t>
            </a:r>
            <a:r>
              <a:rPr lang="en-US" dirty="0">
                <a:solidFill>
                  <a:schemeClr val="tx1">
                    <a:lumMod val="75000"/>
                    <a:lumOff val="25000"/>
                  </a:schemeClr>
                </a:solidFill>
              </a:rPr>
              <a:t>)</a:t>
            </a:r>
          </a:p>
          <a:p>
            <a:pPr marL="0" indent="0">
              <a:buNone/>
            </a:pPr>
            <a:r>
              <a:rPr lang="en-US" dirty="0">
                <a:solidFill>
                  <a:schemeClr val="tx1">
                    <a:lumMod val="75000"/>
                    <a:lumOff val="25000"/>
                  </a:schemeClr>
                </a:solidFill>
              </a:rPr>
              <a:t>import </a:t>
            </a:r>
            <a:r>
              <a:rPr lang="en-US" dirty="0" err="1">
                <a:solidFill>
                  <a:schemeClr val="tx1">
                    <a:lumMod val="75000"/>
                    <a:lumOff val="25000"/>
                  </a:schemeClr>
                </a:solidFill>
              </a:rPr>
              <a:t>sqlContext</a:t>
            </a:r>
            <a:r>
              <a:rPr lang="en-US" dirty="0">
                <a:solidFill>
                  <a:schemeClr val="tx1">
                    <a:lumMod val="75000"/>
                    <a:lumOff val="25000"/>
                  </a:schemeClr>
                </a:solidFill>
              </a:rPr>
              <a:t>._</a:t>
            </a:r>
          </a:p>
          <a:p>
            <a:pPr marL="0" indent="0">
              <a:buNone/>
            </a:pPr>
            <a:r>
              <a:rPr lang="en-US" dirty="0">
                <a:solidFill>
                  <a:schemeClr val="tx1">
                    <a:lumMod val="75000"/>
                    <a:lumOff val="25000"/>
                  </a:schemeClr>
                </a:solidFill>
              </a:rPr>
              <a:t>import </a:t>
            </a:r>
            <a:r>
              <a:rPr lang="en-US" dirty="0" err="1">
                <a:solidFill>
                  <a:schemeClr val="tx1">
                    <a:lumMod val="75000"/>
                    <a:lumOff val="25000"/>
                  </a:schemeClr>
                </a:solidFill>
              </a:rPr>
              <a:t>sqlContext.implicits</a:t>
            </a:r>
            <a:r>
              <a:rPr lang="en-US" dirty="0">
                <a:solidFill>
                  <a:schemeClr val="tx1">
                    <a:lumMod val="75000"/>
                    <a:lumOff val="25000"/>
                  </a:schemeClr>
                </a:solidFill>
              </a:rPr>
              <a:t>._</a:t>
            </a:r>
          </a:p>
          <a:p>
            <a:pPr marL="0" indent="0">
              <a:buNone/>
            </a:pPr>
            <a:r>
              <a:rPr lang="en-US" dirty="0">
                <a:solidFill>
                  <a:schemeClr val="tx1">
                    <a:lumMod val="75000"/>
                    <a:lumOff val="25000"/>
                  </a:schemeClr>
                </a:solidFill>
              </a:rPr>
              <a:t>import </a:t>
            </a:r>
            <a:r>
              <a:rPr lang="en-US" dirty="0" err="1">
                <a:solidFill>
                  <a:schemeClr val="tx1">
                    <a:lumMod val="75000"/>
                    <a:lumOff val="25000"/>
                  </a:schemeClr>
                </a:solidFill>
              </a:rPr>
              <a:t>org.apache.spark.sql.DataFrame</a:t>
            </a: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import </a:t>
            </a:r>
            <a:r>
              <a:rPr lang="en-US" dirty="0" err="1">
                <a:solidFill>
                  <a:schemeClr val="tx1">
                    <a:lumMod val="75000"/>
                    <a:lumOff val="25000"/>
                  </a:schemeClr>
                </a:solidFill>
              </a:rPr>
              <a:t>org.apache.spark.sql.functions</a:t>
            </a:r>
            <a:r>
              <a:rPr lang="en-US" dirty="0">
                <a:solidFill>
                  <a:schemeClr val="tx1">
                    <a:lumMod val="75000"/>
                    <a:lumOff val="25000"/>
                  </a:schemeClr>
                </a:solidFill>
              </a:rPr>
              <a:t>._</a:t>
            </a:r>
          </a:p>
          <a:p>
            <a:pPr marL="0" indent="0">
              <a:buNone/>
            </a:pPr>
            <a:r>
              <a:rPr lang="en-US" dirty="0">
                <a:solidFill>
                  <a:schemeClr val="tx1">
                    <a:lumMod val="75000"/>
                    <a:lumOff val="25000"/>
                  </a:schemeClr>
                </a:solidFill>
              </a:rPr>
              <a:t>import </a:t>
            </a:r>
            <a:r>
              <a:rPr lang="en-US" dirty="0" err="1">
                <a:solidFill>
                  <a:schemeClr val="tx1">
                    <a:lumMod val="75000"/>
                    <a:lumOff val="25000"/>
                  </a:schemeClr>
                </a:solidFill>
              </a:rPr>
              <a:t>scala.collection.JavaConversions</a:t>
            </a:r>
            <a:r>
              <a:rPr lang="en-US" dirty="0">
                <a:solidFill>
                  <a:schemeClr val="tx1">
                    <a:lumMod val="75000"/>
                    <a:lumOff val="25000"/>
                  </a:schemeClr>
                </a:solidFill>
              </a:rPr>
              <a:t>._</a:t>
            </a:r>
          </a:p>
          <a:p>
            <a:pPr marL="0" indent="0">
              <a:buNone/>
            </a:pPr>
            <a:r>
              <a:rPr lang="en-US" dirty="0">
                <a:solidFill>
                  <a:schemeClr val="tx1">
                    <a:lumMod val="75000"/>
                    <a:lumOff val="25000"/>
                  </a:schemeClr>
                </a:solidFill>
              </a:rPr>
              <a:t>import </a:t>
            </a:r>
            <a:r>
              <a:rPr lang="en-US" dirty="0" err="1">
                <a:solidFill>
                  <a:schemeClr val="tx1">
                    <a:lumMod val="75000"/>
                    <a:lumOff val="25000"/>
                  </a:schemeClr>
                </a:solidFill>
              </a:rPr>
              <a:t>scala.collection.mutable.ListBuffer</a:t>
            </a:r>
            <a:r>
              <a:rPr lang="en-US" dirty="0" smtClean="0">
                <a:solidFill>
                  <a:schemeClr val="tx1">
                    <a:lumMod val="75000"/>
                    <a:lumOff val="25000"/>
                  </a:schemeClr>
                </a:solidFill>
                <a:effectLst/>
              </a:rPr>
              <a:t> </a:t>
            </a:r>
            <a:endParaRPr lang="en-US" dirty="0">
              <a:solidFill>
                <a:schemeClr val="tx1">
                  <a:lumMod val="75000"/>
                  <a:lumOff val="25000"/>
                </a:schemeClr>
              </a:solidFill>
            </a:endParaRPr>
          </a:p>
          <a:p>
            <a:endParaRPr lang="en-US" dirty="0"/>
          </a:p>
        </p:txBody>
      </p:sp>
    </p:spTree>
    <p:extLst>
      <p:ext uri="{BB962C8B-B14F-4D97-AF65-F5344CB8AC3E}">
        <p14:creationId xmlns:p14="http://schemas.microsoft.com/office/powerpoint/2010/main" val="1562811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dirty="0" err="1">
                <a:solidFill>
                  <a:schemeClr val="tx1">
                    <a:lumMod val="75000"/>
                    <a:lumOff val="25000"/>
                  </a:schemeClr>
                </a:solidFill>
              </a:rPr>
              <a:t>println</a:t>
            </a:r>
            <a:r>
              <a:rPr lang="en-US" dirty="0">
                <a:solidFill>
                  <a:schemeClr val="tx1">
                    <a:lumMod val="75000"/>
                    <a:lumOff val="25000"/>
                  </a:schemeClr>
                </a:solidFill>
              </a:rPr>
              <a:t>("Step 1. Download a dataset (.csv file) from the site ")</a:t>
            </a:r>
          </a:p>
          <a:p>
            <a:pPr marL="0" indent="0">
              <a:buNone/>
            </a:pPr>
            <a:r>
              <a:rPr lang="en-US" dirty="0"/>
              <a:t>//importing input file from local machine saving it on </a:t>
            </a:r>
            <a:r>
              <a:rPr lang="en-US" dirty="0" err="1"/>
              <a:t>var</a:t>
            </a:r>
            <a:r>
              <a:rPr lang="en-US" dirty="0"/>
              <a:t> named csv</a:t>
            </a:r>
          </a:p>
          <a:p>
            <a:pPr marL="0" indent="0">
              <a:buNone/>
            </a:pPr>
            <a:r>
              <a:rPr lang="en-US" dirty="0" err="1">
                <a:solidFill>
                  <a:schemeClr val="tx1">
                    <a:lumMod val="75000"/>
                    <a:lumOff val="25000"/>
                  </a:schemeClr>
                </a:solidFill>
              </a:rPr>
              <a:t>val</a:t>
            </a:r>
            <a:r>
              <a:rPr lang="en-US" dirty="0">
                <a:solidFill>
                  <a:schemeClr val="tx1">
                    <a:lumMod val="75000"/>
                    <a:lumOff val="25000"/>
                  </a:schemeClr>
                </a:solidFill>
              </a:rPr>
              <a:t> csv = </a:t>
            </a:r>
            <a:r>
              <a:rPr lang="en-US" dirty="0" err="1">
                <a:solidFill>
                  <a:schemeClr val="tx1">
                    <a:lumMod val="75000"/>
                    <a:lumOff val="25000"/>
                  </a:schemeClr>
                </a:solidFill>
              </a:rPr>
              <a:t>sc.textFile</a:t>
            </a:r>
            <a:r>
              <a:rPr lang="en-US" dirty="0">
                <a:solidFill>
                  <a:schemeClr val="tx1">
                    <a:lumMod val="75000"/>
                    <a:lumOff val="25000"/>
                  </a:schemeClr>
                </a:solidFill>
              </a:rPr>
              <a:t>("/user/</a:t>
            </a:r>
            <a:r>
              <a:rPr lang="en-US" dirty="0" err="1">
                <a:solidFill>
                  <a:schemeClr val="tx1">
                    <a:lumMod val="75000"/>
                    <a:lumOff val="25000"/>
                  </a:schemeClr>
                </a:solidFill>
              </a:rPr>
              <a:t>cloudera</a:t>
            </a:r>
            <a:r>
              <a:rPr lang="en-US" dirty="0">
                <a:solidFill>
                  <a:schemeClr val="tx1">
                    <a:lumMod val="75000"/>
                    <a:lumOff val="25000"/>
                  </a:schemeClr>
                </a:solidFill>
              </a:rPr>
              <a:t>/</a:t>
            </a:r>
            <a:r>
              <a:rPr lang="en-US" dirty="0" err="1">
                <a:solidFill>
                  <a:schemeClr val="tx1">
                    <a:lumMod val="75000"/>
                    <a:lumOff val="25000"/>
                  </a:schemeClr>
                </a:solidFill>
              </a:rPr>
              <a:t>wordcount</a:t>
            </a:r>
            <a:r>
              <a:rPr lang="en-US" dirty="0">
                <a:solidFill>
                  <a:schemeClr val="tx1">
                    <a:lumMod val="75000"/>
                    <a:lumOff val="25000"/>
                  </a:schemeClr>
                </a:solidFill>
              </a:rPr>
              <a:t>/</a:t>
            </a:r>
            <a:r>
              <a:rPr lang="en-US" dirty="0" err="1">
                <a:solidFill>
                  <a:schemeClr val="tx1">
                    <a:lumMod val="75000"/>
                    <a:lumOff val="25000"/>
                  </a:schemeClr>
                </a:solidFill>
              </a:rPr>
              <a:t>nuclear.csv</a:t>
            </a:r>
            <a:r>
              <a:rPr lang="en-US" dirty="0">
                <a:solidFill>
                  <a:schemeClr val="tx1">
                    <a:lumMod val="75000"/>
                    <a:lumOff val="25000"/>
                  </a:schemeClr>
                </a:solidFill>
              </a:rPr>
              <a:t>").cache()</a:t>
            </a:r>
          </a:p>
          <a:p>
            <a:pPr marL="0" indent="0">
              <a:buNone/>
            </a:pPr>
            <a:r>
              <a:rPr lang="en-US" dirty="0">
                <a:solidFill>
                  <a:schemeClr val="tx1">
                    <a:lumMod val="75000"/>
                    <a:lumOff val="25000"/>
                  </a:schemeClr>
                </a:solidFill>
              </a:rPr>
              <a:t>case class Nuclear(</a:t>
            </a:r>
            <a:r>
              <a:rPr lang="en-US" dirty="0" err="1">
                <a:solidFill>
                  <a:schemeClr val="tx1">
                    <a:lumMod val="75000"/>
                    <a:lumOff val="25000"/>
                  </a:schemeClr>
                </a:solidFill>
              </a:rPr>
              <a:t>nc_cost</a:t>
            </a:r>
            <a:r>
              <a:rPr lang="en-US" dirty="0">
                <a:solidFill>
                  <a:schemeClr val="tx1">
                    <a:lumMod val="75000"/>
                    <a:lumOff val="25000"/>
                  </a:schemeClr>
                </a:solidFill>
              </a:rPr>
              <a:t>: Double, </a:t>
            </a:r>
            <a:r>
              <a:rPr lang="en-US" dirty="0" err="1">
                <a:solidFill>
                  <a:schemeClr val="tx1">
                    <a:lumMod val="75000"/>
                    <a:lumOff val="25000"/>
                  </a:schemeClr>
                </a:solidFill>
              </a:rPr>
              <a:t>nc_date</a:t>
            </a:r>
            <a:r>
              <a:rPr lang="en-US" dirty="0">
                <a:solidFill>
                  <a:schemeClr val="tx1">
                    <a:lumMod val="75000"/>
                    <a:lumOff val="25000"/>
                  </a:schemeClr>
                </a:solidFill>
              </a:rPr>
              <a:t>: String)</a:t>
            </a:r>
          </a:p>
          <a:p>
            <a:pPr marL="0" indent="0">
              <a:buNone/>
            </a:pPr>
            <a:r>
              <a:rPr lang="en-US" dirty="0">
                <a:solidFill>
                  <a:schemeClr val="tx1">
                    <a:lumMod val="75000"/>
                    <a:lumOff val="25000"/>
                  </a:schemeClr>
                </a:solidFill>
              </a:rPr>
              <a:t>case class </a:t>
            </a:r>
            <a:r>
              <a:rPr lang="en-US" dirty="0" err="1">
                <a:solidFill>
                  <a:schemeClr val="tx1">
                    <a:lumMod val="75000"/>
                    <a:lumOff val="25000"/>
                  </a:schemeClr>
                </a:solidFill>
              </a:rPr>
              <a:t>NuclearMean</a:t>
            </a:r>
            <a:r>
              <a:rPr lang="en-US" dirty="0">
                <a:solidFill>
                  <a:schemeClr val="tx1">
                    <a:lumMod val="75000"/>
                    <a:lumOff val="25000"/>
                  </a:schemeClr>
                </a:solidFill>
              </a:rPr>
              <a:t>(</a:t>
            </a:r>
            <a:r>
              <a:rPr lang="en-US" dirty="0" err="1">
                <a:solidFill>
                  <a:schemeClr val="tx1">
                    <a:lumMod val="75000"/>
                    <a:lumOff val="25000"/>
                  </a:schemeClr>
                </a:solidFill>
              </a:rPr>
              <a:t>nc_date</a:t>
            </a:r>
            <a:r>
              <a:rPr lang="en-US" dirty="0">
                <a:solidFill>
                  <a:schemeClr val="tx1">
                    <a:lumMod val="75000"/>
                    <a:lumOff val="25000"/>
                  </a:schemeClr>
                </a:solidFill>
              </a:rPr>
              <a:t>: String, </a:t>
            </a:r>
            <a:r>
              <a:rPr lang="en-US" dirty="0" err="1">
                <a:solidFill>
                  <a:schemeClr val="tx1">
                    <a:lumMod val="75000"/>
                    <a:lumOff val="25000"/>
                  </a:schemeClr>
                </a:solidFill>
              </a:rPr>
              <a:t>nc_mean</a:t>
            </a:r>
            <a:r>
              <a:rPr lang="en-US" dirty="0">
                <a:solidFill>
                  <a:schemeClr val="tx1">
                    <a:lumMod val="75000"/>
                    <a:lumOff val="25000"/>
                  </a:schemeClr>
                </a:solidFill>
              </a:rPr>
              <a:t>: Double)</a:t>
            </a:r>
          </a:p>
          <a:p>
            <a:pPr marL="0" indent="0">
              <a:buNone/>
            </a:pPr>
            <a:r>
              <a:rPr lang="en-US" dirty="0">
                <a:solidFill>
                  <a:schemeClr val="tx1">
                    <a:lumMod val="75000"/>
                    <a:lumOff val="25000"/>
                  </a:schemeClr>
                </a:solidFill>
              </a:rPr>
              <a:t>case class </a:t>
            </a:r>
            <a:r>
              <a:rPr lang="en-US" dirty="0" err="1">
                <a:solidFill>
                  <a:schemeClr val="tx1">
                    <a:lumMod val="75000"/>
                    <a:lumOff val="25000"/>
                  </a:schemeClr>
                </a:solidFill>
              </a:rPr>
              <a:t>NuclearMeanVar</a:t>
            </a:r>
            <a:r>
              <a:rPr lang="en-US" dirty="0">
                <a:solidFill>
                  <a:schemeClr val="tx1">
                    <a:lumMod val="75000"/>
                    <a:lumOff val="25000"/>
                  </a:schemeClr>
                </a:solidFill>
              </a:rPr>
              <a:t>(</a:t>
            </a:r>
            <a:r>
              <a:rPr lang="en-US" dirty="0" err="1">
                <a:solidFill>
                  <a:schemeClr val="tx1">
                    <a:lumMod val="75000"/>
                    <a:lumOff val="25000"/>
                  </a:schemeClr>
                </a:solidFill>
              </a:rPr>
              <a:t>nc_date</a:t>
            </a:r>
            <a:r>
              <a:rPr lang="en-US" dirty="0">
                <a:solidFill>
                  <a:schemeClr val="tx1">
                    <a:lumMod val="75000"/>
                    <a:lumOff val="25000"/>
                  </a:schemeClr>
                </a:solidFill>
              </a:rPr>
              <a:t>: String, </a:t>
            </a:r>
            <a:r>
              <a:rPr lang="en-US" dirty="0" err="1">
                <a:solidFill>
                  <a:schemeClr val="tx1">
                    <a:lumMod val="75000"/>
                    <a:lumOff val="25000"/>
                  </a:schemeClr>
                </a:solidFill>
              </a:rPr>
              <a:t>nc_mean</a:t>
            </a:r>
            <a:r>
              <a:rPr lang="en-US" dirty="0">
                <a:solidFill>
                  <a:schemeClr val="tx1">
                    <a:lumMod val="75000"/>
                    <a:lumOff val="25000"/>
                  </a:schemeClr>
                </a:solidFill>
              </a:rPr>
              <a:t>: Double, </a:t>
            </a:r>
            <a:r>
              <a:rPr lang="en-US" dirty="0" err="1">
                <a:solidFill>
                  <a:schemeClr val="tx1">
                    <a:lumMod val="75000"/>
                    <a:lumOff val="25000"/>
                  </a:schemeClr>
                </a:solidFill>
              </a:rPr>
              <a:t>nc_variance</a:t>
            </a:r>
            <a:r>
              <a:rPr lang="en-US" dirty="0">
                <a:solidFill>
                  <a:schemeClr val="tx1">
                    <a:lumMod val="75000"/>
                    <a:lumOff val="25000"/>
                  </a:schemeClr>
                </a:solidFill>
              </a:rPr>
              <a:t>: Double)</a:t>
            </a:r>
          </a:p>
          <a:p>
            <a:pPr marL="0" indent="0">
              <a:buNone/>
            </a:pPr>
            <a:r>
              <a:rPr lang="en-US" dirty="0" err="1">
                <a:solidFill>
                  <a:schemeClr val="tx1">
                    <a:lumMod val="75000"/>
                    <a:lumOff val="25000"/>
                  </a:schemeClr>
                </a:solidFill>
              </a:rPr>
              <a:t>val</a:t>
            </a:r>
            <a:r>
              <a:rPr lang="en-US" dirty="0">
                <a:solidFill>
                  <a:schemeClr val="tx1">
                    <a:lumMod val="75000"/>
                    <a:lumOff val="25000"/>
                  </a:schemeClr>
                </a:solidFill>
              </a:rPr>
              <a:t> </a:t>
            </a:r>
            <a:r>
              <a:rPr lang="en-US" dirty="0" err="1">
                <a:solidFill>
                  <a:schemeClr val="tx1">
                    <a:lumMod val="75000"/>
                    <a:lumOff val="25000"/>
                  </a:schemeClr>
                </a:solidFill>
              </a:rPr>
              <a:t>headerAndRows</a:t>
            </a:r>
            <a:r>
              <a:rPr lang="en-US" dirty="0">
                <a:solidFill>
                  <a:schemeClr val="tx1">
                    <a:lumMod val="75000"/>
                    <a:lumOff val="25000"/>
                  </a:schemeClr>
                </a:solidFill>
              </a:rPr>
              <a:t> = </a:t>
            </a:r>
            <a:r>
              <a:rPr lang="en-US" dirty="0" err="1">
                <a:solidFill>
                  <a:schemeClr val="tx1">
                    <a:lumMod val="75000"/>
                    <a:lumOff val="25000"/>
                  </a:schemeClr>
                </a:solidFill>
              </a:rPr>
              <a:t>csv.map</a:t>
            </a:r>
            <a:r>
              <a:rPr lang="en-US" dirty="0">
                <a:solidFill>
                  <a:schemeClr val="tx1">
                    <a:lumMod val="75000"/>
                    <a:lumOff val="25000"/>
                  </a:schemeClr>
                </a:solidFill>
              </a:rPr>
              <a:t>(line =&gt; </a:t>
            </a:r>
            <a:r>
              <a:rPr lang="en-US" dirty="0" err="1">
                <a:solidFill>
                  <a:schemeClr val="tx1">
                    <a:lumMod val="75000"/>
                    <a:lumOff val="25000"/>
                  </a:schemeClr>
                </a:solidFill>
              </a:rPr>
              <a:t>line.split</a:t>
            </a:r>
            <a:r>
              <a:rPr lang="en-US" dirty="0">
                <a:solidFill>
                  <a:schemeClr val="tx1">
                    <a:lumMod val="75000"/>
                    <a:lumOff val="25000"/>
                  </a:schemeClr>
                </a:solidFill>
              </a:rPr>
              <a:t>(",").map(_.trim)).cache()</a:t>
            </a:r>
          </a:p>
          <a:p>
            <a:pPr marL="0" indent="0">
              <a:buNone/>
            </a:pPr>
            <a:r>
              <a:rPr lang="en-US" dirty="0" err="1">
                <a:solidFill>
                  <a:schemeClr val="tx1">
                    <a:lumMod val="75000"/>
                    <a:lumOff val="25000"/>
                  </a:schemeClr>
                </a:solidFill>
              </a:rPr>
              <a:t>val</a:t>
            </a:r>
            <a:r>
              <a:rPr lang="en-US" dirty="0">
                <a:solidFill>
                  <a:schemeClr val="tx1">
                    <a:lumMod val="75000"/>
                    <a:lumOff val="25000"/>
                  </a:schemeClr>
                </a:solidFill>
              </a:rPr>
              <a:t> header = </a:t>
            </a:r>
            <a:r>
              <a:rPr lang="en-US" dirty="0" err="1">
                <a:solidFill>
                  <a:schemeClr val="tx1">
                    <a:lumMod val="75000"/>
                    <a:lumOff val="25000"/>
                  </a:schemeClr>
                </a:solidFill>
              </a:rPr>
              <a:t>headerAndRows.first</a:t>
            </a:r>
            <a:endParaRPr lang="en-US" dirty="0">
              <a:solidFill>
                <a:schemeClr val="tx1">
                  <a:lumMod val="75000"/>
                  <a:lumOff val="25000"/>
                </a:schemeClr>
              </a:solidFill>
            </a:endParaRPr>
          </a:p>
          <a:p>
            <a:pPr marL="0" indent="0">
              <a:buNone/>
            </a:pPr>
            <a:r>
              <a:rPr lang="en-US" dirty="0" err="1">
                <a:solidFill>
                  <a:schemeClr val="tx1">
                    <a:lumMod val="75000"/>
                    <a:lumOff val="25000"/>
                  </a:schemeClr>
                </a:solidFill>
              </a:rPr>
              <a:t>val</a:t>
            </a:r>
            <a:r>
              <a:rPr lang="en-US" dirty="0">
                <a:solidFill>
                  <a:schemeClr val="tx1">
                    <a:lumMod val="75000"/>
                    <a:lumOff val="25000"/>
                  </a:schemeClr>
                </a:solidFill>
              </a:rPr>
              <a:t> </a:t>
            </a:r>
            <a:r>
              <a:rPr lang="en-US" dirty="0" err="1">
                <a:solidFill>
                  <a:schemeClr val="tx1">
                    <a:lumMod val="75000"/>
                    <a:lumOff val="25000"/>
                  </a:schemeClr>
                </a:solidFill>
              </a:rPr>
              <a:t>mtcdata</a:t>
            </a:r>
            <a:r>
              <a:rPr lang="en-US" dirty="0">
                <a:solidFill>
                  <a:schemeClr val="tx1">
                    <a:lumMod val="75000"/>
                    <a:lumOff val="25000"/>
                  </a:schemeClr>
                </a:solidFill>
              </a:rPr>
              <a:t> = </a:t>
            </a:r>
            <a:r>
              <a:rPr lang="en-US" dirty="0" err="1">
                <a:solidFill>
                  <a:schemeClr val="tx1">
                    <a:lumMod val="75000"/>
                    <a:lumOff val="25000"/>
                  </a:schemeClr>
                </a:solidFill>
              </a:rPr>
              <a:t>headerAndRows.filter</a:t>
            </a:r>
            <a:r>
              <a:rPr lang="en-US" dirty="0">
                <a:solidFill>
                  <a:schemeClr val="tx1">
                    <a:lumMod val="75000"/>
                    <a:lumOff val="25000"/>
                  </a:schemeClr>
                </a:solidFill>
              </a:rPr>
              <a:t>(_(0) != header(0))</a:t>
            </a:r>
          </a:p>
          <a:p>
            <a:pPr marL="0" indent="0">
              <a:buNone/>
            </a:pPr>
            <a:endParaRPr lang="en-US" dirty="0"/>
          </a:p>
        </p:txBody>
      </p:sp>
    </p:spTree>
    <p:extLst>
      <p:ext uri="{BB962C8B-B14F-4D97-AF65-F5344CB8AC3E}">
        <p14:creationId xmlns:p14="http://schemas.microsoft.com/office/powerpoint/2010/main" val="797979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err="1">
                <a:solidFill>
                  <a:schemeClr val="tx1">
                    <a:lumMod val="75000"/>
                    <a:lumOff val="25000"/>
                  </a:schemeClr>
                </a:solidFill>
              </a:rPr>
              <a:t>println</a:t>
            </a:r>
            <a:r>
              <a:rPr lang="en-US" dirty="0">
                <a:solidFill>
                  <a:schemeClr val="tx1">
                    <a:lumMod val="75000"/>
                    <a:lumOff val="25000"/>
                  </a:schemeClr>
                </a:solidFill>
              </a:rPr>
              <a:t>("Step2. Select a categorical variable and a numeric variable and form the key-value pair and create a </a:t>
            </a:r>
            <a:r>
              <a:rPr lang="en-US" dirty="0" err="1">
                <a:solidFill>
                  <a:schemeClr val="tx1">
                    <a:lumMod val="75000"/>
                    <a:lumOff val="25000"/>
                  </a:schemeClr>
                </a:solidFill>
              </a:rPr>
              <a:t>pairRDD</a:t>
            </a:r>
            <a:r>
              <a:rPr lang="en-US" dirty="0">
                <a:solidFill>
                  <a:schemeClr val="tx1">
                    <a:lumMod val="75000"/>
                    <a:lumOff val="25000"/>
                  </a:schemeClr>
                </a:solidFill>
              </a:rPr>
              <a:t> called population.")</a:t>
            </a:r>
          </a:p>
          <a:p>
            <a:pPr marL="0" indent="0">
              <a:buNone/>
            </a:pPr>
            <a:r>
              <a:rPr lang="en-US" dirty="0"/>
              <a:t>//creating </a:t>
            </a:r>
            <a:r>
              <a:rPr lang="en-US" dirty="0" err="1"/>
              <a:t>PairRDD</a:t>
            </a:r>
            <a:r>
              <a:rPr lang="en-US" dirty="0"/>
              <a:t>. I created Nuclear class and using it in this step</a:t>
            </a:r>
          </a:p>
          <a:p>
            <a:pPr marL="0" indent="0">
              <a:buNone/>
            </a:pPr>
            <a:r>
              <a:rPr lang="en-US" dirty="0" err="1">
                <a:solidFill>
                  <a:schemeClr val="tx1">
                    <a:lumMod val="75000"/>
                    <a:lumOff val="25000"/>
                  </a:schemeClr>
                </a:solidFill>
              </a:rPr>
              <a:t>val</a:t>
            </a:r>
            <a:r>
              <a:rPr lang="en-US" dirty="0">
                <a:solidFill>
                  <a:schemeClr val="tx1">
                    <a:lumMod val="75000"/>
                    <a:lumOff val="25000"/>
                  </a:schemeClr>
                </a:solidFill>
              </a:rPr>
              <a:t> </a:t>
            </a:r>
            <a:r>
              <a:rPr lang="en-US" dirty="0" err="1">
                <a:solidFill>
                  <a:schemeClr val="tx1">
                    <a:lumMod val="75000"/>
                    <a:lumOff val="25000"/>
                  </a:schemeClr>
                </a:solidFill>
              </a:rPr>
              <a:t>nuclearRDD</a:t>
            </a:r>
            <a:r>
              <a:rPr lang="en-US" dirty="0">
                <a:solidFill>
                  <a:schemeClr val="tx1">
                    <a:lumMod val="75000"/>
                    <a:lumOff val="25000"/>
                  </a:schemeClr>
                </a:solidFill>
              </a:rPr>
              <a:t> = </a:t>
            </a:r>
            <a:r>
              <a:rPr lang="en-US" dirty="0" err="1">
                <a:solidFill>
                  <a:schemeClr val="tx1">
                    <a:lumMod val="75000"/>
                    <a:lumOff val="25000"/>
                  </a:schemeClr>
                </a:solidFill>
              </a:rPr>
              <a:t>mtcdata.map</a:t>
            </a:r>
            <a:r>
              <a:rPr lang="en-US" dirty="0">
                <a:solidFill>
                  <a:schemeClr val="tx1">
                    <a:lumMod val="75000"/>
                    <a:lumOff val="25000"/>
                  </a:schemeClr>
                </a:solidFill>
              </a:rPr>
              <a:t>(p =&gt; Nuclear(p(1).</a:t>
            </a:r>
            <a:r>
              <a:rPr lang="en-US" dirty="0" err="1">
                <a:solidFill>
                  <a:schemeClr val="tx1">
                    <a:lumMod val="75000"/>
                    <a:lumOff val="25000"/>
                  </a:schemeClr>
                </a:solidFill>
              </a:rPr>
              <a:t>toDouble</a:t>
            </a:r>
            <a:r>
              <a:rPr lang="en-US" dirty="0">
                <a:solidFill>
                  <a:schemeClr val="tx1">
                    <a:lumMod val="75000"/>
                    <a:lumOff val="25000"/>
                  </a:schemeClr>
                </a:solidFill>
              </a:rPr>
              <a:t>, p(2))).</a:t>
            </a:r>
            <a:r>
              <a:rPr lang="en-US" dirty="0" err="1">
                <a:solidFill>
                  <a:schemeClr val="tx1">
                    <a:lumMod val="75000"/>
                    <a:lumOff val="25000"/>
                  </a:schemeClr>
                </a:solidFill>
              </a:rPr>
              <a:t>toDF</a:t>
            </a:r>
            <a:r>
              <a:rPr lang="en-US" dirty="0">
                <a:solidFill>
                  <a:schemeClr val="tx1">
                    <a:lumMod val="75000"/>
                    <a:lumOff val="25000"/>
                  </a:schemeClr>
                </a:solidFill>
              </a:rPr>
              <a:t>().cache()</a:t>
            </a:r>
          </a:p>
          <a:p>
            <a:pPr marL="0" indent="0">
              <a:buNone/>
            </a:pPr>
            <a:r>
              <a:rPr lang="en-US" dirty="0" err="1">
                <a:solidFill>
                  <a:schemeClr val="tx1">
                    <a:lumMod val="75000"/>
                    <a:lumOff val="25000"/>
                  </a:schemeClr>
                </a:solidFill>
              </a:rPr>
              <a:t>nuclearRDD.printSchema</a:t>
            </a:r>
            <a:endParaRPr lang="en-US" dirty="0">
              <a:solidFill>
                <a:schemeClr val="tx1">
                  <a:lumMod val="75000"/>
                  <a:lumOff val="25000"/>
                </a:schemeClr>
              </a:solidFill>
            </a:endParaRPr>
          </a:p>
          <a:p>
            <a:pPr marL="0" indent="0">
              <a:buNone/>
            </a:pPr>
            <a:endParaRPr lang="en-US" dirty="0"/>
          </a:p>
        </p:txBody>
      </p:sp>
    </p:spTree>
    <p:extLst>
      <p:ext uri="{BB962C8B-B14F-4D97-AF65-F5344CB8AC3E}">
        <p14:creationId xmlns:p14="http://schemas.microsoft.com/office/powerpoint/2010/main" val="1455479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1300"/>
            <a:ext cx="10515600" cy="6451600"/>
          </a:xfrm>
        </p:spPr>
        <p:txBody>
          <a:bodyPr>
            <a:normAutofit fontScale="62500" lnSpcReduction="20000"/>
          </a:bodyPr>
          <a:lstStyle/>
          <a:p>
            <a:pPr marL="0" indent="0">
              <a:buNone/>
            </a:pPr>
            <a:r>
              <a:rPr lang="en-US" dirty="0" err="1">
                <a:solidFill>
                  <a:schemeClr val="tx1">
                    <a:lumMod val="75000"/>
                    <a:lumOff val="25000"/>
                  </a:schemeClr>
                </a:solidFill>
              </a:rPr>
              <a:t>println</a:t>
            </a:r>
            <a:r>
              <a:rPr lang="en-US" dirty="0">
                <a:solidFill>
                  <a:schemeClr val="tx1">
                    <a:lumMod val="75000"/>
                    <a:lumOff val="25000"/>
                  </a:schemeClr>
                </a:solidFill>
              </a:rPr>
              <a:t>("Step 3. Compute the mean mpg and variance for each category and display as shown below:")</a:t>
            </a:r>
          </a:p>
          <a:p>
            <a:pPr marL="0" indent="0">
              <a:buNone/>
            </a:pPr>
            <a:r>
              <a:rPr lang="en-US" dirty="0" err="1">
                <a:solidFill>
                  <a:schemeClr val="tx1">
                    <a:lumMod val="75000"/>
                    <a:lumOff val="25000"/>
                  </a:schemeClr>
                </a:solidFill>
              </a:rPr>
              <a:t>println</a:t>
            </a:r>
            <a:r>
              <a:rPr lang="en-US" dirty="0">
                <a:solidFill>
                  <a:schemeClr val="tx1">
                    <a:lumMod val="75000"/>
                    <a:lumOff val="25000"/>
                  </a:schemeClr>
                </a:solidFill>
              </a:rPr>
              <a:t>("Category Mean Variance")</a:t>
            </a:r>
          </a:p>
          <a:p>
            <a:pPr marL="0" indent="0">
              <a:buNone/>
            </a:pPr>
            <a:r>
              <a:rPr lang="en-US" dirty="0"/>
              <a:t>//in order to calculate Mean and Variance I declared following function. It will take </a:t>
            </a:r>
            <a:r>
              <a:rPr lang="en-US" dirty="0" err="1"/>
              <a:t>DataFrame</a:t>
            </a:r>
            <a:r>
              <a:rPr lang="en-US" dirty="0"/>
              <a:t> and check condition as String and return to Double value which is Mean and Variance.</a:t>
            </a:r>
          </a:p>
          <a:p>
            <a:pPr marL="0" indent="0">
              <a:buNone/>
            </a:pPr>
            <a:r>
              <a:rPr lang="en-US" dirty="0" err="1">
                <a:solidFill>
                  <a:schemeClr val="tx1">
                    <a:lumMod val="75000"/>
                    <a:lumOff val="25000"/>
                  </a:schemeClr>
                </a:solidFill>
              </a:rPr>
              <a:t>def</a:t>
            </a:r>
            <a:r>
              <a:rPr lang="en-US" dirty="0">
                <a:solidFill>
                  <a:schemeClr val="tx1">
                    <a:lumMod val="75000"/>
                    <a:lumOff val="25000"/>
                  </a:schemeClr>
                </a:solidFill>
              </a:rPr>
              <a:t> </a:t>
            </a:r>
            <a:r>
              <a:rPr lang="en-US" dirty="0" err="1">
                <a:solidFill>
                  <a:schemeClr val="tx1">
                    <a:lumMod val="75000"/>
                    <a:lumOff val="25000"/>
                  </a:schemeClr>
                </a:solidFill>
              </a:rPr>
              <a:t>computeMeanVariance</a:t>
            </a:r>
            <a:r>
              <a:rPr lang="en-US" dirty="0">
                <a:solidFill>
                  <a:schemeClr val="tx1">
                    <a:lumMod val="75000"/>
                    <a:lumOff val="25000"/>
                  </a:schemeClr>
                </a:solidFill>
              </a:rPr>
              <a:t>(</a:t>
            </a:r>
            <a:r>
              <a:rPr lang="en-US" dirty="0" err="1">
                <a:solidFill>
                  <a:schemeClr val="tx1">
                    <a:lumMod val="75000"/>
                    <a:lumOff val="25000"/>
                  </a:schemeClr>
                </a:solidFill>
              </a:rPr>
              <a:t>nucMeanRDD:DataFrame</a:t>
            </a:r>
            <a:r>
              <a:rPr lang="en-US" dirty="0">
                <a:solidFill>
                  <a:schemeClr val="tx1">
                    <a:lumMod val="75000"/>
                    <a:lumOff val="25000"/>
                  </a:schemeClr>
                </a:solidFill>
              </a:rPr>
              <a:t>, </a:t>
            </a:r>
            <a:r>
              <a:rPr lang="en-US" dirty="0" err="1">
                <a:solidFill>
                  <a:schemeClr val="tx1">
                    <a:lumMod val="75000"/>
                    <a:lumOff val="25000"/>
                  </a:schemeClr>
                </a:solidFill>
              </a:rPr>
              <a:t>ts:String</a:t>
            </a:r>
            <a:r>
              <a:rPr lang="en-US" dirty="0">
                <a:solidFill>
                  <a:schemeClr val="tx1">
                    <a:lumMod val="75000"/>
                    <a:lumOff val="25000"/>
                  </a:schemeClr>
                </a:solidFill>
              </a:rPr>
              <a:t> ) : (Double, Double) = {	</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var</a:t>
            </a:r>
            <a:r>
              <a:rPr lang="en-US" dirty="0">
                <a:solidFill>
                  <a:schemeClr val="tx1">
                    <a:lumMod val="75000"/>
                    <a:lumOff val="25000"/>
                  </a:schemeClr>
                </a:solidFill>
              </a:rPr>
              <a:t> sum1:Double = 0.00</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var</a:t>
            </a:r>
            <a:r>
              <a:rPr lang="en-US" dirty="0">
                <a:solidFill>
                  <a:schemeClr val="tx1">
                    <a:lumMod val="75000"/>
                    <a:lumOff val="25000"/>
                  </a:schemeClr>
                </a:solidFill>
              </a:rPr>
              <a:t> </a:t>
            </a:r>
            <a:r>
              <a:rPr lang="en-US" dirty="0" err="1">
                <a:solidFill>
                  <a:schemeClr val="tx1">
                    <a:lumMod val="75000"/>
                    <a:lumOff val="25000"/>
                  </a:schemeClr>
                </a:solidFill>
              </a:rPr>
              <a:t>count:Int</a:t>
            </a:r>
            <a:r>
              <a:rPr lang="en-US" dirty="0">
                <a:solidFill>
                  <a:schemeClr val="tx1">
                    <a:lumMod val="75000"/>
                    <a:lumOff val="25000"/>
                  </a:schemeClr>
                </a:solidFill>
              </a:rPr>
              <a:t> = 0</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val</a:t>
            </a:r>
            <a:r>
              <a:rPr lang="en-US" dirty="0">
                <a:solidFill>
                  <a:schemeClr val="tx1">
                    <a:lumMod val="75000"/>
                    <a:lumOff val="25000"/>
                  </a:schemeClr>
                </a:solidFill>
              </a:rPr>
              <a:t> mean = </a:t>
            </a:r>
            <a:r>
              <a:rPr lang="en-US" dirty="0" err="1">
                <a:solidFill>
                  <a:schemeClr val="tx1">
                    <a:lumMod val="75000"/>
                    <a:lumOff val="25000"/>
                  </a:schemeClr>
                </a:solidFill>
              </a:rPr>
              <a:t>nucMeanRDD.filter</a:t>
            </a:r>
            <a:r>
              <a:rPr lang="en-US" dirty="0">
                <a:solidFill>
                  <a:schemeClr val="tx1">
                    <a:lumMod val="75000"/>
                    <a:lumOff val="25000"/>
                  </a:schemeClr>
                </a:solidFill>
              </a:rPr>
              <a:t>(</a:t>
            </a:r>
            <a:r>
              <a:rPr lang="en-US" dirty="0" err="1">
                <a:solidFill>
                  <a:schemeClr val="tx1">
                    <a:lumMod val="75000"/>
                    <a:lumOff val="25000"/>
                  </a:schemeClr>
                </a:solidFill>
              </a:rPr>
              <a:t>nucMeanRDD</a:t>
            </a:r>
            <a:r>
              <a:rPr lang="en-US" dirty="0">
                <a:solidFill>
                  <a:schemeClr val="tx1">
                    <a:lumMod val="75000"/>
                    <a:lumOff val="25000"/>
                  </a:schemeClr>
                </a:solidFill>
              </a:rPr>
              <a:t>("</a:t>
            </a:r>
            <a:r>
              <a:rPr lang="en-US" dirty="0" err="1">
                <a:solidFill>
                  <a:schemeClr val="tx1">
                    <a:lumMod val="75000"/>
                    <a:lumOff val="25000"/>
                  </a:schemeClr>
                </a:solidFill>
              </a:rPr>
              <a:t>nc_date</a:t>
            </a:r>
            <a:r>
              <a:rPr lang="en-US" dirty="0">
                <a:solidFill>
                  <a:schemeClr val="tx1">
                    <a:lumMod val="75000"/>
                    <a:lumOff val="25000"/>
                  </a:schemeClr>
                </a:solidFill>
              </a:rPr>
              <a:t>").</a:t>
            </a:r>
            <a:r>
              <a:rPr lang="en-US" dirty="0" err="1">
                <a:solidFill>
                  <a:schemeClr val="tx1">
                    <a:lumMod val="75000"/>
                    <a:lumOff val="25000"/>
                  </a:schemeClr>
                </a:solidFill>
              </a:rPr>
              <a:t>equalTo</a:t>
            </a:r>
            <a:r>
              <a:rPr lang="en-US" dirty="0">
                <a:solidFill>
                  <a:schemeClr val="tx1">
                    <a:lumMod val="75000"/>
                    <a:lumOff val="25000"/>
                  </a:schemeClr>
                </a:solidFill>
              </a:rPr>
              <a:t>(</a:t>
            </a:r>
            <a:r>
              <a:rPr lang="en-US" dirty="0" err="1">
                <a:solidFill>
                  <a:schemeClr val="tx1">
                    <a:lumMod val="75000"/>
                    <a:lumOff val="25000"/>
                  </a:schemeClr>
                </a:solidFill>
              </a:rPr>
              <a:t>ts</a:t>
            </a:r>
            <a:r>
              <a:rPr lang="en-US" dirty="0">
                <a:solidFill>
                  <a:schemeClr val="tx1">
                    <a:lumMod val="75000"/>
                    <a:lumOff val="25000"/>
                  </a:schemeClr>
                </a:solidFill>
              </a:rPr>
              <a:t>)).select("</a:t>
            </a:r>
            <a:r>
              <a:rPr lang="en-US" dirty="0" err="1">
                <a:solidFill>
                  <a:schemeClr val="tx1">
                    <a:lumMod val="75000"/>
                    <a:lumOff val="25000"/>
                  </a:schemeClr>
                </a:solidFill>
              </a:rPr>
              <a:t>nc_mean</a:t>
            </a:r>
            <a:r>
              <a:rPr lang="en-US" dirty="0">
                <a:solidFill>
                  <a:schemeClr val="tx1">
                    <a:lumMod val="75000"/>
                    <a:lumOff val="25000"/>
                  </a:schemeClr>
                </a:solidFill>
              </a:rPr>
              <a:t>").</a:t>
            </a:r>
            <a:r>
              <a:rPr lang="en-US" dirty="0" err="1">
                <a:solidFill>
                  <a:schemeClr val="tx1">
                    <a:lumMod val="75000"/>
                    <a:lumOff val="25000"/>
                  </a:schemeClr>
                </a:solidFill>
              </a:rPr>
              <a:t>collectAsList</a:t>
            </a:r>
            <a:r>
              <a:rPr lang="en-US" dirty="0">
                <a:solidFill>
                  <a:schemeClr val="tx1">
                    <a:lumMod val="75000"/>
                    <a:lumOff val="25000"/>
                  </a:schemeClr>
                </a:solidFill>
              </a:rPr>
              <a:t>().get(0).</a:t>
            </a:r>
            <a:r>
              <a:rPr lang="en-US" dirty="0" err="1">
                <a:solidFill>
                  <a:schemeClr val="tx1">
                    <a:lumMod val="75000"/>
                    <a:lumOff val="25000"/>
                  </a:schemeClr>
                </a:solidFill>
              </a:rPr>
              <a:t>getDouble</a:t>
            </a:r>
            <a:r>
              <a:rPr lang="en-US" dirty="0">
                <a:solidFill>
                  <a:schemeClr val="tx1">
                    <a:lumMod val="75000"/>
                    <a:lumOff val="25000"/>
                  </a:schemeClr>
                </a:solidFill>
              </a:rPr>
              <a:t>(0)</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val</a:t>
            </a:r>
            <a:r>
              <a:rPr lang="en-US" dirty="0">
                <a:solidFill>
                  <a:schemeClr val="tx1">
                    <a:lumMod val="75000"/>
                    <a:lumOff val="25000"/>
                  </a:schemeClr>
                </a:solidFill>
              </a:rPr>
              <a:t> temp = </a:t>
            </a:r>
            <a:r>
              <a:rPr lang="en-US" dirty="0" err="1">
                <a:solidFill>
                  <a:schemeClr val="tx1">
                    <a:lumMod val="75000"/>
                    <a:lumOff val="25000"/>
                  </a:schemeClr>
                </a:solidFill>
              </a:rPr>
              <a:t>nuclearRDD.filter</a:t>
            </a:r>
            <a:r>
              <a:rPr lang="en-US" dirty="0">
                <a:solidFill>
                  <a:schemeClr val="tx1">
                    <a:lumMod val="75000"/>
                    <a:lumOff val="25000"/>
                  </a:schemeClr>
                </a:solidFill>
              </a:rPr>
              <a:t>(</a:t>
            </a:r>
            <a:r>
              <a:rPr lang="en-US" dirty="0" err="1">
                <a:solidFill>
                  <a:schemeClr val="tx1">
                    <a:lumMod val="75000"/>
                    <a:lumOff val="25000"/>
                  </a:schemeClr>
                </a:solidFill>
              </a:rPr>
              <a:t>nuclearRDD</a:t>
            </a:r>
            <a:r>
              <a:rPr lang="en-US" dirty="0">
                <a:solidFill>
                  <a:schemeClr val="tx1">
                    <a:lumMod val="75000"/>
                    <a:lumOff val="25000"/>
                  </a:schemeClr>
                </a:solidFill>
              </a:rPr>
              <a:t>("</a:t>
            </a:r>
            <a:r>
              <a:rPr lang="en-US" dirty="0" err="1">
                <a:solidFill>
                  <a:schemeClr val="tx1">
                    <a:lumMod val="75000"/>
                    <a:lumOff val="25000"/>
                  </a:schemeClr>
                </a:solidFill>
              </a:rPr>
              <a:t>nc_date</a:t>
            </a:r>
            <a:r>
              <a:rPr lang="en-US" dirty="0">
                <a:solidFill>
                  <a:schemeClr val="tx1">
                    <a:lumMod val="75000"/>
                    <a:lumOff val="25000"/>
                  </a:schemeClr>
                </a:solidFill>
              </a:rPr>
              <a:t>").</a:t>
            </a:r>
            <a:r>
              <a:rPr lang="en-US" dirty="0" err="1">
                <a:solidFill>
                  <a:schemeClr val="tx1">
                    <a:lumMod val="75000"/>
                    <a:lumOff val="25000"/>
                  </a:schemeClr>
                </a:solidFill>
              </a:rPr>
              <a:t>equalTo</a:t>
            </a:r>
            <a:r>
              <a:rPr lang="en-US" dirty="0">
                <a:solidFill>
                  <a:schemeClr val="tx1">
                    <a:lumMod val="75000"/>
                    <a:lumOff val="25000"/>
                  </a:schemeClr>
                </a:solidFill>
              </a:rPr>
              <a:t>(</a:t>
            </a:r>
            <a:r>
              <a:rPr lang="en-US" dirty="0" err="1">
                <a:solidFill>
                  <a:schemeClr val="tx1">
                    <a:lumMod val="75000"/>
                    <a:lumOff val="25000"/>
                  </a:schemeClr>
                </a:solidFill>
              </a:rPr>
              <a:t>ts</a:t>
            </a:r>
            <a:r>
              <a:rPr lang="en-US" dirty="0">
                <a:solidFill>
                  <a:schemeClr val="tx1">
                    <a:lumMod val="75000"/>
                    <a:lumOff val="25000"/>
                  </a:schemeClr>
                </a:solidFill>
              </a:rPr>
              <a:t>)).select("</a:t>
            </a:r>
            <a:r>
              <a:rPr lang="en-US" dirty="0" err="1">
                <a:solidFill>
                  <a:schemeClr val="tx1">
                    <a:lumMod val="75000"/>
                    <a:lumOff val="25000"/>
                  </a:schemeClr>
                </a:solidFill>
              </a:rPr>
              <a:t>nc_cost</a:t>
            </a:r>
            <a:r>
              <a:rPr lang="en-US" dirty="0">
                <a:solidFill>
                  <a:schemeClr val="tx1">
                    <a:lumMod val="75000"/>
                    <a:lumOff val="25000"/>
                  </a:schemeClr>
                </a:solidFill>
              </a:rPr>
              <a:t>").</a:t>
            </a:r>
            <a:r>
              <a:rPr lang="en-US" dirty="0" err="1">
                <a:solidFill>
                  <a:schemeClr val="tx1">
                    <a:lumMod val="75000"/>
                    <a:lumOff val="25000"/>
                  </a:schemeClr>
                </a:solidFill>
              </a:rPr>
              <a:t>collectAsList</a:t>
            </a:r>
            <a:r>
              <a:rPr lang="en-US" dirty="0">
                <a:solidFill>
                  <a:schemeClr val="tx1">
                    <a:lumMod val="75000"/>
                    <a:lumOff val="25000"/>
                  </a:schemeClr>
                </a:solidFill>
              </a:rPr>
              <a:t>()</a:t>
            </a:r>
          </a:p>
          <a:p>
            <a:pPr marL="0" indent="0">
              <a:buNone/>
            </a:pPr>
            <a:r>
              <a:rPr lang="en-US" dirty="0">
                <a:solidFill>
                  <a:schemeClr val="tx1">
                    <a:lumMod val="75000"/>
                    <a:lumOff val="25000"/>
                  </a:schemeClr>
                </a:solidFill>
              </a:rPr>
              <a:t>	   for(fs &lt;- temp){</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val</a:t>
            </a:r>
            <a:r>
              <a:rPr lang="en-US" dirty="0">
                <a:solidFill>
                  <a:schemeClr val="tx1">
                    <a:lumMod val="75000"/>
                    <a:lumOff val="25000"/>
                  </a:schemeClr>
                </a:solidFill>
              </a:rPr>
              <a:t> cost = </a:t>
            </a:r>
            <a:r>
              <a:rPr lang="en-US" dirty="0" err="1">
                <a:solidFill>
                  <a:schemeClr val="tx1">
                    <a:lumMod val="75000"/>
                    <a:lumOff val="25000"/>
                  </a:schemeClr>
                </a:solidFill>
              </a:rPr>
              <a:t>fs.getDouble</a:t>
            </a:r>
            <a:r>
              <a:rPr lang="en-US" dirty="0">
                <a:solidFill>
                  <a:schemeClr val="tx1">
                    <a:lumMod val="75000"/>
                    <a:lumOff val="25000"/>
                  </a:schemeClr>
                </a:solidFill>
              </a:rPr>
              <a:t>(0)</a:t>
            </a:r>
          </a:p>
          <a:p>
            <a:pPr marL="0" indent="0">
              <a:buNone/>
            </a:pPr>
            <a:r>
              <a:rPr lang="en-US" dirty="0">
                <a:solidFill>
                  <a:schemeClr val="tx1">
                    <a:lumMod val="75000"/>
                    <a:lumOff val="25000"/>
                  </a:schemeClr>
                </a:solidFill>
              </a:rPr>
              <a:t>		sum1 += </a:t>
            </a:r>
            <a:r>
              <a:rPr lang="en-US" dirty="0" err="1">
                <a:solidFill>
                  <a:schemeClr val="tx1">
                    <a:lumMod val="75000"/>
                    <a:lumOff val="25000"/>
                  </a:schemeClr>
                </a:solidFill>
              </a:rPr>
              <a:t>math.sqrt</a:t>
            </a:r>
            <a:r>
              <a:rPr lang="en-US" dirty="0">
                <a:solidFill>
                  <a:schemeClr val="tx1">
                    <a:lumMod val="75000"/>
                    <a:lumOff val="25000"/>
                  </a:schemeClr>
                </a:solidFill>
              </a:rPr>
              <a:t>((cost-mean)*(cost -mean))</a:t>
            </a:r>
          </a:p>
          <a:p>
            <a:pPr marL="0" indent="0">
              <a:buNone/>
            </a:pPr>
            <a:r>
              <a:rPr lang="en-US" dirty="0">
                <a:solidFill>
                  <a:schemeClr val="tx1">
                    <a:lumMod val="75000"/>
                    <a:lumOff val="25000"/>
                  </a:schemeClr>
                </a:solidFill>
              </a:rPr>
              <a:t>		count += 1</a:t>
            </a:r>
          </a:p>
          <a:p>
            <a:pPr marL="0" indent="0">
              <a:buNone/>
            </a:pPr>
            <a:r>
              <a:rPr lang="en-US" dirty="0">
                <a:solidFill>
                  <a:schemeClr val="tx1">
                    <a:lumMod val="75000"/>
                    <a:lumOff val="25000"/>
                  </a:schemeClr>
                </a:solidFill>
              </a:rPr>
              <a:t>	   }</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val</a:t>
            </a:r>
            <a:r>
              <a:rPr lang="en-US" dirty="0">
                <a:solidFill>
                  <a:schemeClr val="tx1">
                    <a:lumMod val="75000"/>
                    <a:lumOff val="25000"/>
                  </a:schemeClr>
                </a:solidFill>
              </a:rPr>
              <a:t> </a:t>
            </a:r>
            <a:r>
              <a:rPr lang="en-US" dirty="0" err="1">
                <a:solidFill>
                  <a:schemeClr val="tx1">
                    <a:lumMod val="75000"/>
                    <a:lumOff val="25000"/>
                  </a:schemeClr>
                </a:solidFill>
              </a:rPr>
              <a:t>nucMeanVarRDD</a:t>
            </a:r>
            <a:r>
              <a:rPr lang="en-US" dirty="0">
                <a:solidFill>
                  <a:schemeClr val="tx1">
                    <a:lumMod val="75000"/>
                    <a:lumOff val="25000"/>
                  </a:schemeClr>
                </a:solidFill>
              </a:rPr>
              <a:t> = </a:t>
            </a:r>
            <a:r>
              <a:rPr lang="en-US" dirty="0" err="1">
                <a:solidFill>
                  <a:schemeClr val="tx1">
                    <a:lumMod val="75000"/>
                    <a:lumOff val="25000"/>
                  </a:schemeClr>
                </a:solidFill>
              </a:rPr>
              <a:t>nucMeanRDD.filter</a:t>
            </a:r>
            <a:r>
              <a:rPr lang="en-US" dirty="0">
                <a:solidFill>
                  <a:schemeClr val="tx1">
                    <a:lumMod val="75000"/>
                    <a:lumOff val="25000"/>
                  </a:schemeClr>
                </a:solidFill>
              </a:rPr>
              <a:t>(</a:t>
            </a:r>
            <a:r>
              <a:rPr lang="en-US" dirty="0" err="1">
                <a:solidFill>
                  <a:schemeClr val="tx1">
                    <a:lumMod val="75000"/>
                    <a:lumOff val="25000"/>
                  </a:schemeClr>
                </a:solidFill>
              </a:rPr>
              <a:t>nucMeanRDD</a:t>
            </a:r>
            <a:r>
              <a:rPr lang="en-US" dirty="0">
                <a:solidFill>
                  <a:schemeClr val="tx1">
                    <a:lumMod val="75000"/>
                    <a:lumOff val="25000"/>
                  </a:schemeClr>
                </a:solidFill>
              </a:rPr>
              <a:t>("</a:t>
            </a:r>
            <a:r>
              <a:rPr lang="en-US" dirty="0" err="1">
                <a:solidFill>
                  <a:schemeClr val="tx1">
                    <a:lumMod val="75000"/>
                    <a:lumOff val="25000"/>
                  </a:schemeClr>
                </a:solidFill>
              </a:rPr>
              <a:t>nc_date</a:t>
            </a:r>
            <a:r>
              <a:rPr lang="en-US" dirty="0">
                <a:solidFill>
                  <a:schemeClr val="tx1">
                    <a:lumMod val="75000"/>
                    <a:lumOff val="25000"/>
                  </a:schemeClr>
                </a:solidFill>
              </a:rPr>
              <a:t>").</a:t>
            </a:r>
            <a:r>
              <a:rPr lang="en-US" dirty="0" err="1">
                <a:solidFill>
                  <a:schemeClr val="tx1">
                    <a:lumMod val="75000"/>
                    <a:lumOff val="25000"/>
                  </a:schemeClr>
                </a:solidFill>
              </a:rPr>
              <a:t>equalTo</a:t>
            </a:r>
            <a:r>
              <a:rPr lang="en-US" dirty="0">
                <a:solidFill>
                  <a:schemeClr val="tx1">
                    <a:lumMod val="75000"/>
                    <a:lumOff val="25000"/>
                  </a:schemeClr>
                </a:solidFill>
              </a:rPr>
              <a:t>(</a:t>
            </a:r>
            <a:r>
              <a:rPr lang="en-US" dirty="0" err="1">
                <a:solidFill>
                  <a:schemeClr val="tx1">
                    <a:lumMod val="75000"/>
                    <a:lumOff val="25000"/>
                  </a:schemeClr>
                </a:solidFill>
              </a:rPr>
              <a:t>ts</a:t>
            </a:r>
            <a:r>
              <a:rPr lang="en-US" dirty="0">
                <a:solidFill>
                  <a:schemeClr val="tx1">
                    <a:lumMod val="75000"/>
                    <a:lumOff val="25000"/>
                  </a:schemeClr>
                </a:solidFill>
              </a:rPr>
              <a:t>)).map(p =&gt; </a:t>
            </a:r>
            <a:r>
              <a:rPr lang="en-US" dirty="0" err="1">
                <a:solidFill>
                  <a:schemeClr val="tx1">
                    <a:lumMod val="75000"/>
                    <a:lumOff val="25000"/>
                  </a:schemeClr>
                </a:solidFill>
              </a:rPr>
              <a:t>NuclearMeanVar</a:t>
            </a:r>
            <a:r>
              <a:rPr lang="en-US" dirty="0">
                <a:solidFill>
                  <a:schemeClr val="tx1">
                    <a:lumMod val="75000"/>
                    <a:lumOff val="25000"/>
                  </a:schemeClr>
                </a:solidFill>
              </a:rPr>
              <a:t>(p(0).</a:t>
            </a:r>
            <a:r>
              <a:rPr lang="en-US" dirty="0" err="1">
                <a:solidFill>
                  <a:schemeClr val="tx1">
                    <a:lumMod val="75000"/>
                    <a:lumOff val="25000"/>
                  </a:schemeClr>
                </a:solidFill>
              </a:rPr>
              <a:t>toString</a:t>
            </a:r>
            <a:r>
              <a:rPr lang="en-US" dirty="0">
                <a:solidFill>
                  <a:schemeClr val="tx1">
                    <a:lumMod val="75000"/>
                    <a:lumOff val="25000"/>
                  </a:schemeClr>
                </a:solidFill>
              </a:rPr>
              <a:t>, p(1).</a:t>
            </a:r>
            <a:r>
              <a:rPr lang="en-US" dirty="0" err="1">
                <a:solidFill>
                  <a:schemeClr val="tx1">
                    <a:lumMod val="75000"/>
                    <a:lumOff val="25000"/>
                  </a:schemeClr>
                </a:solidFill>
              </a:rPr>
              <a:t>toString.toDouble</a:t>
            </a:r>
            <a:r>
              <a:rPr lang="en-US" dirty="0">
                <a:solidFill>
                  <a:schemeClr val="tx1">
                    <a:lumMod val="75000"/>
                    <a:lumOff val="25000"/>
                  </a:schemeClr>
                </a:solidFill>
              </a:rPr>
              <a:t>, sum1/count)).</a:t>
            </a:r>
            <a:r>
              <a:rPr lang="en-US" dirty="0" err="1">
                <a:solidFill>
                  <a:schemeClr val="tx1">
                    <a:lumMod val="75000"/>
                    <a:lumOff val="25000"/>
                  </a:schemeClr>
                </a:solidFill>
              </a:rPr>
              <a:t>toDF</a:t>
            </a:r>
            <a:r>
              <a:rPr lang="en-US" dirty="0">
                <a:solidFill>
                  <a:schemeClr val="tx1">
                    <a:lumMod val="75000"/>
                    <a:lumOff val="25000"/>
                  </a:schemeClr>
                </a:solidFill>
              </a:rPr>
              <a:t>().cache()</a:t>
            </a:r>
          </a:p>
          <a:p>
            <a:pPr marL="0" indent="0">
              <a:buNone/>
            </a:pPr>
            <a:r>
              <a:rPr lang="en-US" dirty="0">
                <a:solidFill>
                  <a:schemeClr val="tx1">
                    <a:lumMod val="75000"/>
                    <a:lumOff val="25000"/>
                  </a:schemeClr>
                </a:solidFill>
              </a:rPr>
              <a:t>           return (</a:t>
            </a:r>
            <a:r>
              <a:rPr lang="en-US" dirty="0" err="1">
                <a:solidFill>
                  <a:schemeClr val="tx1">
                    <a:lumMod val="75000"/>
                    <a:lumOff val="25000"/>
                  </a:schemeClr>
                </a:solidFill>
              </a:rPr>
              <a:t>mean.toString.toDouble</a:t>
            </a:r>
            <a:r>
              <a:rPr lang="en-US" dirty="0">
                <a:solidFill>
                  <a:schemeClr val="tx1">
                    <a:lumMod val="75000"/>
                    <a:lumOff val="25000"/>
                  </a:schemeClr>
                </a:solidFill>
              </a:rPr>
              <a:t>, (sum1/count).</a:t>
            </a:r>
            <a:r>
              <a:rPr lang="en-US" dirty="0" err="1">
                <a:solidFill>
                  <a:schemeClr val="tx1">
                    <a:lumMod val="75000"/>
                    <a:lumOff val="25000"/>
                  </a:schemeClr>
                </a:solidFill>
              </a:rPr>
              <a:t>toString.toDouble</a:t>
            </a:r>
            <a:r>
              <a:rPr lang="en-US" dirty="0">
                <a:solidFill>
                  <a:schemeClr val="tx1">
                    <a:lumMod val="75000"/>
                    <a:lumOff val="25000"/>
                  </a:schemeClr>
                </a:solidFill>
              </a:rPr>
              <a:t>)		</a:t>
            </a:r>
          </a:p>
          <a:p>
            <a:pPr marL="0" indent="0">
              <a:buNone/>
            </a:pPr>
            <a:r>
              <a:rPr lang="en-US" dirty="0">
                <a:solidFill>
                  <a:schemeClr val="tx1">
                    <a:lumMod val="75000"/>
                    <a:lumOff val="25000"/>
                  </a:schemeClr>
                </a:solidFill>
              </a:rPr>
              <a:t>   }</a:t>
            </a:r>
          </a:p>
        </p:txBody>
      </p:sp>
    </p:spTree>
    <p:extLst>
      <p:ext uri="{BB962C8B-B14F-4D97-AF65-F5344CB8AC3E}">
        <p14:creationId xmlns:p14="http://schemas.microsoft.com/office/powerpoint/2010/main" val="1248475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//calling the previously declared method here</a:t>
            </a:r>
          </a:p>
          <a:p>
            <a:pPr marL="0" indent="0">
              <a:buNone/>
            </a:pPr>
            <a:r>
              <a:rPr lang="en-US" dirty="0" err="1">
                <a:solidFill>
                  <a:schemeClr val="tx1">
                    <a:lumMod val="75000"/>
                    <a:lumOff val="25000"/>
                  </a:schemeClr>
                </a:solidFill>
              </a:rPr>
              <a:t>val</a:t>
            </a:r>
            <a:r>
              <a:rPr lang="en-US" dirty="0">
                <a:solidFill>
                  <a:schemeClr val="tx1">
                    <a:lumMod val="75000"/>
                    <a:lumOff val="25000"/>
                  </a:schemeClr>
                </a:solidFill>
              </a:rPr>
              <a:t> </a:t>
            </a:r>
            <a:r>
              <a:rPr lang="en-US" dirty="0" err="1">
                <a:solidFill>
                  <a:schemeClr val="tx1">
                    <a:lumMod val="75000"/>
                    <a:lumOff val="25000"/>
                  </a:schemeClr>
                </a:solidFill>
              </a:rPr>
              <a:t>nucMeanRDD</a:t>
            </a:r>
            <a:r>
              <a:rPr lang="en-US" dirty="0">
                <a:solidFill>
                  <a:schemeClr val="tx1">
                    <a:lumMod val="75000"/>
                    <a:lumOff val="25000"/>
                  </a:schemeClr>
                </a:solidFill>
              </a:rPr>
              <a:t> = (</a:t>
            </a:r>
            <a:r>
              <a:rPr lang="en-US" dirty="0" err="1">
                <a:solidFill>
                  <a:schemeClr val="tx1">
                    <a:lumMod val="75000"/>
                    <a:lumOff val="25000"/>
                  </a:schemeClr>
                </a:solidFill>
              </a:rPr>
              <a:t>nuclearRDD.groupBy</a:t>
            </a:r>
            <a:r>
              <a:rPr lang="en-US" dirty="0">
                <a:solidFill>
                  <a:schemeClr val="tx1">
                    <a:lumMod val="75000"/>
                    <a:lumOff val="25000"/>
                  </a:schemeClr>
                </a:solidFill>
              </a:rPr>
              <a:t>("</a:t>
            </a:r>
            <a:r>
              <a:rPr lang="en-US" dirty="0" err="1">
                <a:solidFill>
                  <a:schemeClr val="tx1">
                    <a:lumMod val="75000"/>
                    <a:lumOff val="25000"/>
                  </a:schemeClr>
                </a:solidFill>
              </a:rPr>
              <a:t>nc_date</a:t>
            </a:r>
            <a:r>
              <a:rPr lang="en-US" dirty="0">
                <a:solidFill>
                  <a:schemeClr val="tx1">
                    <a:lumMod val="75000"/>
                    <a:lumOff val="25000"/>
                  </a:schemeClr>
                </a:solidFill>
              </a:rPr>
              <a:t>").</a:t>
            </a:r>
            <a:r>
              <a:rPr lang="en-US" dirty="0" err="1">
                <a:solidFill>
                  <a:schemeClr val="tx1">
                    <a:lumMod val="75000"/>
                    <a:lumOff val="25000"/>
                  </a:schemeClr>
                </a:solidFill>
              </a:rPr>
              <a:t>agg</a:t>
            </a:r>
            <a:r>
              <a:rPr lang="en-US" dirty="0">
                <a:solidFill>
                  <a:schemeClr val="tx1">
                    <a:lumMod val="75000"/>
                    <a:lumOff val="25000"/>
                  </a:schemeClr>
                </a:solidFill>
              </a:rPr>
              <a:t>(</a:t>
            </a:r>
            <a:r>
              <a:rPr lang="en-US" dirty="0" err="1">
                <a:solidFill>
                  <a:schemeClr val="tx1">
                    <a:lumMod val="75000"/>
                    <a:lumOff val="25000"/>
                  </a:schemeClr>
                </a:solidFill>
              </a:rPr>
              <a:t>avg</a:t>
            </a:r>
            <a:r>
              <a:rPr lang="en-US" dirty="0">
                <a:solidFill>
                  <a:schemeClr val="tx1">
                    <a:lumMod val="75000"/>
                    <a:lumOff val="25000"/>
                  </a:schemeClr>
                </a:solidFill>
              </a:rPr>
              <a:t>("</a:t>
            </a:r>
            <a:r>
              <a:rPr lang="en-US" dirty="0" err="1">
                <a:solidFill>
                  <a:schemeClr val="tx1">
                    <a:lumMod val="75000"/>
                    <a:lumOff val="25000"/>
                  </a:schemeClr>
                </a:solidFill>
              </a:rPr>
              <a:t>nc_cost</a:t>
            </a:r>
            <a:r>
              <a:rPr lang="en-US" dirty="0">
                <a:solidFill>
                  <a:schemeClr val="tx1">
                    <a:lumMod val="75000"/>
                    <a:lumOff val="25000"/>
                  </a:schemeClr>
                </a:solidFill>
              </a:rPr>
              <a:t>"))).map(p =&gt; </a:t>
            </a:r>
            <a:r>
              <a:rPr lang="en-US" dirty="0" err="1">
                <a:solidFill>
                  <a:schemeClr val="tx1">
                    <a:lumMod val="75000"/>
                    <a:lumOff val="25000"/>
                  </a:schemeClr>
                </a:solidFill>
              </a:rPr>
              <a:t>NuclearMean</a:t>
            </a:r>
            <a:r>
              <a:rPr lang="en-US" dirty="0">
                <a:solidFill>
                  <a:schemeClr val="tx1">
                    <a:lumMod val="75000"/>
                    <a:lumOff val="25000"/>
                  </a:schemeClr>
                </a:solidFill>
              </a:rPr>
              <a:t>(p(0).</a:t>
            </a:r>
            <a:r>
              <a:rPr lang="en-US" dirty="0" err="1">
                <a:solidFill>
                  <a:schemeClr val="tx1">
                    <a:lumMod val="75000"/>
                    <a:lumOff val="25000"/>
                  </a:schemeClr>
                </a:solidFill>
              </a:rPr>
              <a:t>toString</a:t>
            </a:r>
            <a:r>
              <a:rPr lang="en-US" dirty="0">
                <a:solidFill>
                  <a:schemeClr val="tx1">
                    <a:lumMod val="75000"/>
                    <a:lumOff val="25000"/>
                  </a:schemeClr>
                </a:solidFill>
              </a:rPr>
              <a:t>, p(1).</a:t>
            </a:r>
            <a:r>
              <a:rPr lang="en-US" dirty="0" err="1">
                <a:solidFill>
                  <a:schemeClr val="tx1">
                    <a:lumMod val="75000"/>
                    <a:lumOff val="25000"/>
                  </a:schemeClr>
                </a:solidFill>
              </a:rPr>
              <a:t>toString.toDouble</a:t>
            </a:r>
            <a:r>
              <a:rPr lang="en-US" dirty="0">
                <a:solidFill>
                  <a:schemeClr val="tx1">
                    <a:lumMod val="75000"/>
                    <a:lumOff val="25000"/>
                  </a:schemeClr>
                </a:solidFill>
              </a:rPr>
              <a:t>)).</a:t>
            </a:r>
            <a:r>
              <a:rPr lang="en-US" dirty="0" err="1">
                <a:solidFill>
                  <a:schemeClr val="tx1">
                    <a:lumMod val="75000"/>
                    <a:lumOff val="25000"/>
                  </a:schemeClr>
                </a:solidFill>
              </a:rPr>
              <a:t>toDF</a:t>
            </a:r>
            <a:r>
              <a:rPr lang="en-US" dirty="0">
                <a:solidFill>
                  <a:schemeClr val="tx1">
                    <a:lumMod val="75000"/>
                    <a:lumOff val="25000"/>
                  </a:schemeClr>
                </a:solidFill>
              </a:rPr>
              <a:t>().cache()</a:t>
            </a:r>
          </a:p>
          <a:p>
            <a:pPr marL="0" indent="0">
              <a:buNone/>
            </a:pPr>
            <a:r>
              <a:rPr lang="en-US" dirty="0">
                <a:solidFill>
                  <a:schemeClr val="tx1">
                    <a:lumMod val="75000"/>
                    <a:lumOff val="25000"/>
                  </a:schemeClr>
                </a:solidFill>
              </a:rPr>
              <a:t>for(</a:t>
            </a:r>
            <a:r>
              <a:rPr lang="en-US" dirty="0" err="1">
                <a:solidFill>
                  <a:schemeClr val="tx1">
                    <a:lumMod val="75000"/>
                    <a:lumOff val="25000"/>
                  </a:schemeClr>
                </a:solidFill>
              </a:rPr>
              <a:t>ts</a:t>
            </a:r>
            <a:r>
              <a:rPr lang="en-US" dirty="0">
                <a:solidFill>
                  <a:schemeClr val="tx1">
                    <a:lumMod val="75000"/>
                    <a:lumOff val="25000"/>
                  </a:schemeClr>
                </a:solidFill>
              </a:rPr>
              <a:t> &lt;- </a:t>
            </a:r>
            <a:r>
              <a:rPr lang="en-US" dirty="0" err="1">
                <a:solidFill>
                  <a:schemeClr val="tx1">
                    <a:lumMod val="75000"/>
                    <a:lumOff val="25000"/>
                  </a:schemeClr>
                </a:solidFill>
              </a:rPr>
              <a:t>nucMeanRDD.select</a:t>
            </a:r>
            <a:r>
              <a:rPr lang="en-US" dirty="0">
                <a:solidFill>
                  <a:schemeClr val="tx1">
                    <a:lumMod val="75000"/>
                    <a:lumOff val="25000"/>
                  </a:schemeClr>
                </a:solidFill>
              </a:rPr>
              <a:t>("</a:t>
            </a:r>
            <a:r>
              <a:rPr lang="en-US" dirty="0" err="1">
                <a:solidFill>
                  <a:schemeClr val="tx1">
                    <a:lumMod val="75000"/>
                    <a:lumOff val="25000"/>
                  </a:schemeClr>
                </a:solidFill>
              </a:rPr>
              <a:t>nc_date</a:t>
            </a:r>
            <a:r>
              <a:rPr lang="en-US" dirty="0">
                <a:solidFill>
                  <a:schemeClr val="tx1">
                    <a:lumMod val="75000"/>
                    <a:lumOff val="25000"/>
                  </a:schemeClr>
                </a:solidFill>
              </a:rPr>
              <a:t>").distinct().</a:t>
            </a:r>
            <a:r>
              <a:rPr lang="en-US" dirty="0" err="1">
                <a:solidFill>
                  <a:schemeClr val="tx1">
                    <a:lumMod val="75000"/>
                    <a:lumOff val="25000"/>
                  </a:schemeClr>
                </a:solidFill>
              </a:rPr>
              <a:t>rdd.map</a:t>
            </a:r>
            <a:r>
              <a:rPr lang="en-US" dirty="0">
                <a:solidFill>
                  <a:schemeClr val="tx1">
                    <a:lumMod val="75000"/>
                    <a:lumOff val="25000"/>
                  </a:schemeClr>
                </a:solidFill>
              </a:rPr>
              <a:t>(r =&gt; r(0)).collect()){</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val</a:t>
            </a:r>
            <a:r>
              <a:rPr lang="en-US" dirty="0">
                <a:solidFill>
                  <a:schemeClr val="tx1">
                    <a:lumMod val="75000"/>
                    <a:lumOff val="25000"/>
                  </a:schemeClr>
                </a:solidFill>
              </a:rPr>
              <a:t> temp = </a:t>
            </a:r>
            <a:r>
              <a:rPr lang="en-US" dirty="0" err="1">
                <a:solidFill>
                  <a:schemeClr val="tx1">
                    <a:lumMod val="75000"/>
                    <a:lumOff val="25000"/>
                  </a:schemeClr>
                </a:solidFill>
              </a:rPr>
              <a:t>computeMeanVariance</a:t>
            </a:r>
            <a:r>
              <a:rPr lang="en-US" dirty="0">
                <a:solidFill>
                  <a:schemeClr val="tx1">
                    <a:lumMod val="75000"/>
                    <a:lumOff val="25000"/>
                  </a:schemeClr>
                </a:solidFill>
              </a:rPr>
              <a:t>(</a:t>
            </a:r>
            <a:r>
              <a:rPr lang="en-US" dirty="0" err="1">
                <a:solidFill>
                  <a:schemeClr val="tx1">
                    <a:lumMod val="75000"/>
                    <a:lumOff val="25000"/>
                  </a:schemeClr>
                </a:solidFill>
              </a:rPr>
              <a:t>nucMeanRDD</a:t>
            </a:r>
            <a:r>
              <a:rPr lang="en-US" dirty="0">
                <a:solidFill>
                  <a:schemeClr val="tx1">
                    <a:lumMod val="75000"/>
                    <a:lumOff val="25000"/>
                  </a:schemeClr>
                </a:solidFill>
              </a:rPr>
              <a:t>, </a:t>
            </a:r>
            <a:r>
              <a:rPr lang="en-US" dirty="0" err="1">
                <a:solidFill>
                  <a:schemeClr val="tx1">
                    <a:lumMod val="75000"/>
                    <a:lumOff val="25000"/>
                  </a:schemeClr>
                </a:solidFill>
              </a:rPr>
              <a:t>ts.toString</a:t>
            </a:r>
            <a:r>
              <a:rPr lang="en-US" dirty="0">
                <a:solidFill>
                  <a:schemeClr val="tx1">
                    <a:lumMod val="75000"/>
                    <a:lumOff val="25000"/>
                  </a:schemeClr>
                </a:solidFill>
              </a:rPr>
              <a:t>)</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println</a:t>
            </a:r>
            <a:r>
              <a:rPr lang="en-US" dirty="0">
                <a:solidFill>
                  <a:schemeClr val="tx1">
                    <a:lumMod val="75000"/>
                    <a:lumOff val="25000"/>
                  </a:schemeClr>
                </a:solidFill>
              </a:rPr>
              <a:t>(</a:t>
            </a:r>
            <a:r>
              <a:rPr lang="en-US" dirty="0" err="1">
                <a:solidFill>
                  <a:schemeClr val="tx1">
                    <a:lumMod val="75000"/>
                    <a:lumOff val="25000"/>
                  </a:schemeClr>
                </a:solidFill>
              </a:rPr>
              <a:t>ts.toString</a:t>
            </a:r>
            <a:r>
              <a:rPr lang="en-US" dirty="0">
                <a:solidFill>
                  <a:schemeClr val="tx1">
                    <a:lumMod val="75000"/>
                    <a:lumOff val="25000"/>
                  </a:schemeClr>
                </a:solidFill>
              </a:rPr>
              <a:t>+ " "+ temp._1 + " "+temp._2)</a:t>
            </a:r>
          </a:p>
          <a:p>
            <a:pPr marL="0" indent="0">
              <a:buNone/>
            </a:pPr>
            <a:r>
              <a:rPr lang="en-US" dirty="0">
                <a:solidFill>
                  <a:schemeClr val="tx1">
                    <a:lumMod val="75000"/>
                    <a:lumOff val="25000"/>
                  </a:schemeClr>
                </a:solidFill>
              </a:rPr>
              <a:t>}</a:t>
            </a:r>
          </a:p>
          <a:p>
            <a:pPr marL="0" indent="0">
              <a:buNone/>
            </a:pPr>
            <a:endParaRPr lang="en-US" dirty="0"/>
          </a:p>
        </p:txBody>
      </p:sp>
    </p:spTree>
    <p:extLst>
      <p:ext uri="{BB962C8B-B14F-4D97-AF65-F5344CB8AC3E}">
        <p14:creationId xmlns:p14="http://schemas.microsoft.com/office/powerpoint/2010/main" val="1457356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//Bootstrapping step… condition is false, 0.25</a:t>
            </a:r>
          </a:p>
          <a:p>
            <a:pPr marL="0" indent="0">
              <a:buNone/>
            </a:pPr>
            <a:r>
              <a:rPr lang="en-US" dirty="0" err="1">
                <a:solidFill>
                  <a:schemeClr val="tx1">
                    <a:lumMod val="75000"/>
                    <a:lumOff val="25000"/>
                  </a:schemeClr>
                </a:solidFill>
              </a:rPr>
              <a:t>println</a:t>
            </a:r>
            <a:r>
              <a:rPr lang="en-US" dirty="0">
                <a:solidFill>
                  <a:schemeClr val="tx1">
                    <a:lumMod val="75000"/>
                    <a:lumOff val="25000"/>
                  </a:schemeClr>
                </a:solidFill>
              </a:rPr>
              <a:t>("Step 4. Create the sample for bootstrapping. All you need to do is take 25% of the population without replacement.")</a:t>
            </a:r>
          </a:p>
          <a:p>
            <a:pPr marL="0" indent="0">
              <a:buNone/>
            </a:pPr>
            <a:r>
              <a:rPr lang="en-US" dirty="0" err="1">
                <a:solidFill>
                  <a:schemeClr val="tx1">
                    <a:lumMod val="75000"/>
                    <a:lumOff val="25000"/>
                  </a:schemeClr>
                </a:solidFill>
              </a:rPr>
              <a:t>val</a:t>
            </a:r>
            <a:r>
              <a:rPr lang="en-US" dirty="0">
                <a:solidFill>
                  <a:schemeClr val="tx1">
                    <a:lumMod val="75000"/>
                    <a:lumOff val="25000"/>
                  </a:schemeClr>
                </a:solidFill>
              </a:rPr>
              <a:t> </a:t>
            </a:r>
            <a:r>
              <a:rPr lang="en-US" dirty="0" err="1">
                <a:solidFill>
                  <a:schemeClr val="tx1">
                    <a:lumMod val="75000"/>
                    <a:lumOff val="25000"/>
                  </a:schemeClr>
                </a:solidFill>
              </a:rPr>
              <a:t>mtNuclearBoostrapperRDD</a:t>
            </a:r>
            <a:r>
              <a:rPr lang="en-US" dirty="0">
                <a:solidFill>
                  <a:schemeClr val="tx1">
                    <a:lumMod val="75000"/>
                    <a:lumOff val="25000"/>
                  </a:schemeClr>
                </a:solidFill>
              </a:rPr>
              <a:t> = </a:t>
            </a:r>
            <a:r>
              <a:rPr lang="en-US" dirty="0" err="1">
                <a:solidFill>
                  <a:schemeClr val="tx1">
                    <a:lumMod val="75000"/>
                    <a:lumOff val="25000"/>
                  </a:schemeClr>
                </a:solidFill>
              </a:rPr>
              <a:t>nuclearRDD.sample</a:t>
            </a:r>
            <a:r>
              <a:rPr lang="en-US" dirty="0">
                <a:solidFill>
                  <a:schemeClr val="tx1">
                    <a:lumMod val="75000"/>
                    <a:lumOff val="25000"/>
                  </a:schemeClr>
                </a:solidFill>
              </a:rPr>
              <a:t>(false, 0.25)</a:t>
            </a:r>
          </a:p>
          <a:p>
            <a:pPr marL="0" indent="0">
              <a:buNone/>
            </a:pPr>
            <a:endParaRPr lang="en-US" dirty="0"/>
          </a:p>
        </p:txBody>
      </p:sp>
    </p:spTree>
    <p:extLst>
      <p:ext uri="{BB962C8B-B14F-4D97-AF65-F5344CB8AC3E}">
        <p14:creationId xmlns:p14="http://schemas.microsoft.com/office/powerpoint/2010/main" val="1035710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8600"/>
            <a:ext cx="10515600" cy="5948363"/>
          </a:xfrm>
        </p:spPr>
        <p:txBody>
          <a:bodyPr>
            <a:normAutofit fontScale="70000" lnSpcReduction="20000"/>
          </a:bodyPr>
          <a:lstStyle/>
          <a:p>
            <a:pPr marL="0" indent="0">
              <a:buNone/>
            </a:pPr>
            <a:r>
              <a:rPr lang="en-US" dirty="0" err="1">
                <a:solidFill>
                  <a:schemeClr val="tx1">
                    <a:lumMod val="75000"/>
                    <a:lumOff val="25000"/>
                  </a:schemeClr>
                </a:solidFill>
              </a:rPr>
              <a:t>println</a:t>
            </a:r>
            <a:r>
              <a:rPr lang="en-US" dirty="0">
                <a:solidFill>
                  <a:schemeClr val="tx1">
                    <a:lumMod val="75000"/>
                    <a:lumOff val="25000"/>
                  </a:schemeClr>
                </a:solidFill>
              </a:rPr>
              <a:t>("Step 5. Do 1000 times")</a:t>
            </a:r>
          </a:p>
          <a:p>
            <a:pPr marL="0" indent="0">
              <a:buNone/>
            </a:pPr>
            <a:r>
              <a:rPr lang="en-US" dirty="0" err="1">
                <a:solidFill>
                  <a:schemeClr val="tx1">
                    <a:lumMod val="75000"/>
                    <a:lumOff val="25000"/>
                  </a:schemeClr>
                </a:solidFill>
              </a:rPr>
              <a:t>println</a:t>
            </a:r>
            <a:r>
              <a:rPr lang="en-US" dirty="0">
                <a:solidFill>
                  <a:schemeClr val="tx1">
                    <a:lumMod val="75000"/>
                    <a:lumOff val="25000"/>
                  </a:schemeClr>
                </a:solidFill>
              </a:rPr>
              <a:t>("Category Mean Variance")</a:t>
            </a:r>
          </a:p>
          <a:p>
            <a:pPr marL="0" indent="0">
              <a:buNone/>
            </a:pPr>
            <a:r>
              <a:rPr lang="en-US" dirty="0" err="1">
                <a:solidFill>
                  <a:schemeClr val="tx1">
                    <a:lumMod val="75000"/>
                    <a:lumOff val="25000"/>
                  </a:schemeClr>
                </a:solidFill>
              </a:rPr>
              <a:t>val</a:t>
            </a:r>
            <a:r>
              <a:rPr lang="en-US" dirty="0">
                <a:solidFill>
                  <a:schemeClr val="tx1">
                    <a:lumMod val="75000"/>
                    <a:lumOff val="25000"/>
                  </a:schemeClr>
                </a:solidFill>
              </a:rPr>
              <a:t> </a:t>
            </a:r>
            <a:r>
              <a:rPr lang="en-US" dirty="0" err="1">
                <a:solidFill>
                  <a:schemeClr val="tx1">
                    <a:lumMod val="75000"/>
                    <a:lumOff val="25000"/>
                  </a:schemeClr>
                </a:solidFill>
              </a:rPr>
              <a:t>listVariance</a:t>
            </a:r>
            <a:r>
              <a:rPr lang="en-US" dirty="0">
                <a:solidFill>
                  <a:schemeClr val="tx1">
                    <a:lumMod val="75000"/>
                    <a:lumOff val="25000"/>
                  </a:schemeClr>
                </a:solidFill>
              </a:rPr>
              <a:t>  = new </a:t>
            </a:r>
            <a:r>
              <a:rPr lang="en-US" dirty="0" err="1">
                <a:solidFill>
                  <a:schemeClr val="tx1">
                    <a:lumMod val="75000"/>
                    <a:lumOff val="25000"/>
                  </a:schemeClr>
                </a:solidFill>
              </a:rPr>
              <a:t>ListBuffer</a:t>
            </a:r>
            <a:r>
              <a:rPr lang="en-US" dirty="0">
                <a:solidFill>
                  <a:schemeClr val="tx1">
                    <a:lumMod val="75000"/>
                    <a:lumOff val="25000"/>
                  </a:schemeClr>
                </a:solidFill>
              </a:rPr>
              <a:t>[</a:t>
            </a:r>
            <a:r>
              <a:rPr lang="en-US" dirty="0" err="1">
                <a:solidFill>
                  <a:schemeClr val="tx1">
                    <a:lumMod val="75000"/>
                    <a:lumOff val="25000"/>
                  </a:schemeClr>
                </a:solidFill>
              </a:rPr>
              <a:t>NuclearMeanVar</a:t>
            </a:r>
            <a:r>
              <a:rPr lang="en-US" dirty="0">
                <a:solidFill>
                  <a:schemeClr val="tx1">
                    <a:lumMod val="75000"/>
                    <a:lumOff val="25000"/>
                  </a:schemeClr>
                </a:solidFill>
              </a:rPr>
              <a:t>]()</a:t>
            </a:r>
          </a:p>
          <a:p>
            <a:pPr marL="0" indent="0">
              <a:buNone/>
            </a:pPr>
            <a:r>
              <a:rPr lang="en-US" dirty="0"/>
              <a:t>//looping 1000 times</a:t>
            </a: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for { x &lt;-1 to 1000 } </a:t>
            </a:r>
          </a:p>
          <a:p>
            <a:pPr marL="0" indent="0">
              <a:buNone/>
            </a:pPr>
            <a:r>
              <a:rPr lang="en-US" dirty="0">
                <a:solidFill>
                  <a:schemeClr val="tx1">
                    <a:lumMod val="75000"/>
                    <a:lumOff val="25000"/>
                  </a:schemeClr>
                </a:solidFill>
              </a:rPr>
              <a:t>{  </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val</a:t>
            </a:r>
            <a:r>
              <a:rPr lang="en-US" dirty="0">
                <a:solidFill>
                  <a:schemeClr val="tx1">
                    <a:lumMod val="75000"/>
                    <a:lumOff val="25000"/>
                  </a:schemeClr>
                </a:solidFill>
              </a:rPr>
              <a:t> </a:t>
            </a:r>
            <a:r>
              <a:rPr lang="en-US" dirty="0" err="1">
                <a:solidFill>
                  <a:schemeClr val="tx1">
                    <a:lumMod val="75000"/>
                    <a:lumOff val="25000"/>
                  </a:schemeClr>
                </a:solidFill>
              </a:rPr>
              <a:t>mtResampledDate</a:t>
            </a:r>
            <a:r>
              <a:rPr lang="en-US" dirty="0">
                <a:solidFill>
                  <a:schemeClr val="tx1">
                    <a:lumMod val="75000"/>
                    <a:lumOff val="25000"/>
                  </a:schemeClr>
                </a:solidFill>
              </a:rPr>
              <a:t> = </a:t>
            </a:r>
            <a:r>
              <a:rPr lang="en-US" dirty="0" err="1">
                <a:solidFill>
                  <a:schemeClr val="tx1">
                    <a:lumMod val="75000"/>
                    <a:lumOff val="25000"/>
                  </a:schemeClr>
                </a:solidFill>
              </a:rPr>
              <a:t>mtNuclearBoostrapperRDD.sample</a:t>
            </a:r>
            <a:r>
              <a:rPr lang="en-US" dirty="0">
                <a:solidFill>
                  <a:schemeClr val="tx1">
                    <a:lumMod val="75000"/>
                    <a:lumOff val="25000"/>
                  </a:schemeClr>
                </a:solidFill>
              </a:rPr>
              <a:t>(true, 1); </a:t>
            </a:r>
          </a:p>
          <a:p>
            <a:pPr marL="0" indent="0">
              <a:buNone/>
            </a:pPr>
            <a:r>
              <a:rPr lang="en-US" dirty="0">
                <a:solidFill>
                  <a:schemeClr val="tx1">
                    <a:lumMod val="75000"/>
                    <a:lumOff val="25000"/>
                  </a:schemeClr>
                </a:solidFill>
              </a:rPr>
              <a:t>	for(</a:t>
            </a:r>
            <a:r>
              <a:rPr lang="en-US" dirty="0" err="1">
                <a:solidFill>
                  <a:schemeClr val="tx1">
                    <a:lumMod val="75000"/>
                    <a:lumOff val="25000"/>
                  </a:schemeClr>
                </a:solidFill>
              </a:rPr>
              <a:t>ts</a:t>
            </a:r>
            <a:r>
              <a:rPr lang="en-US" dirty="0">
                <a:solidFill>
                  <a:schemeClr val="tx1">
                    <a:lumMod val="75000"/>
                    <a:lumOff val="25000"/>
                  </a:schemeClr>
                </a:solidFill>
              </a:rPr>
              <a:t> &lt;- </a:t>
            </a:r>
            <a:r>
              <a:rPr lang="en-US" dirty="0" err="1">
                <a:solidFill>
                  <a:schemeClr val="tx1">
                    <a:lumMod val="75000"/>
                    <a:lumOff val="25000"/>
                  </a:schemeClr>
                </a:solidFill>
              </a:rPr>
              <a:t>mtResampledDate.select</a:t>
            </a:r>
            <a:r>
              <a:rPr lang="en-US" dirty="0">
                <a:solidFill>
                  <a:schemeClr val="tx1">
                    <a:lumMod val="75000"/>
                    <a:lumOff val="25000"/>
                  </a:schemeClr>
                </a:solidFill>
              </a:rPr>
              <a:t>("</a:t>
            </a:r>
            <a:r>
              <a:rPr lang="en-US" dirty="0" err="1">
                <a:solidFill>
                  <a:schemeClr val="tx1">
                    <a:lumMod val="75000"/>
                    <a:lumOff val="25000"/>
                  </a:schemeClr>
                </a:solidFill>
              </a:rPr>
              <a:t>nc_date</a:t>
            </a:r>
            <a:r>
              <a:rPr lang="en-US" dirty="0">
                <a:solidFill>
                  <a:schemeClr val="tx1">
                    <a:lumMod val="75000"/>
                    <a:lumOff val="25000"/>
                  </a:schemeClr>
                </a:solidFill>
              </a:rPr>
              <a:t>").distinct().</a:t>
            </a:r>
            <a:r>
              <a:rPr lang="en-US" dirty="0" err="1">
                <a:solidFill>
                  <a:schemeClr val="tx1">
                    <a:lumMod val="75000"/>
                    <a:lumOff val="25000"/>
                  </a:schemeClr>
                </a:solidFill>
              </a:rPr>
              <a:t>rdd.map</a:t>
            </a:r>
            <a:r>
              <a:rPr lang="en-US" dirty="0">
                <a:solidFill>
                  <a:schemeClr val="tx1">
                    <a:lumMod val="75000"/>
                    <a:lumOff val="25000"/>
                  </a:schemeClr>
                </a:solidFill>
              </a:rPr>
              <a:t>(r =&gt; r(0)).collect()){</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val</a:t>
            </a:r>
            <a:r>
              <a:rPr lang="en-US" dirty="0">
                <a:solidFill>
                  <a:schemeClr val="tx1">
                    <a:lumMod val="75000"/>
                    <a:lumOff val="25000"/>
                  </a:schemeClr>
                </a:solidFill>
              </a:rPr>
              <a:t> temp = </a:t>
            </a:r>
            <a:r>
              <a:rPr lang="en-US" dirty="0" err="1">
                <a:solidFill>
                  <a:schemeClr val="tx1">
                    <a:lumMod val="75000"/>
                    <a:lumOff val="25000"/>
                  </a:schemeClr>
                </a:solidFill>
              </a:rPr>
              <a:t>computeMeanVarianceFinal</a:t>
            </a:r>
            <a:r>
              <a:rPr lang="en-US" dirty="0">
                <a:solidFill>
                  <a:schemeClr val="tx1">
                    <a:lumMod val="75000"/>
                    <a:lumOff val="25000"/>
                  </a:schemeClr>
                </a:solidFill>
              </a:rPr>
              <a:t>(</a:t>
            </a:r>
            <a:r>
              <a:rPr lang="en-US" dirty="0" err="1">
                <a:solidFill>
                  <a:schemeClr val="tx1">
                    <a:lumMod val="75000"/>
                    <a:lumOff val="25000"/>
                  </a:schemeClr>
                </a:solidFill>
              </a:rPr>
              <a:t>mtResampledDate</a:t>
            </a:r>
            <a:r>
              <a:rPr lang="en-US" dirty="0">
                <a:solidFill>
                  <a:schemeClr val="tx1">
                    <a:lumMod val="75000"/>
                    <a:lumOff val="25000"/>
                  </a:schemeClr>
                </a:solidFill>
              </a:rPr>
              <a:t>, </a:t>
            </a:r>
            <a:r>
              <a:rPr lang="en-US" dirty="0" err="1">
                <a:solidFill>
                  <a:schemeClr val="tx1">
                    <a:lumMod val="75000"/>
                    <a:lumOff val="25000"/>
                  </a:schemeClr>
                </a:solidFill>
              </a:rPr>
              <a:t>ts.toString</a:t>
            </a:r>
            <a:r>
              <a:rPr lang="en-US" dirty="0">
                <a:solidFill>
                  <a:schemeClr val="tx1">
                    <a:lumMod val="75000"/>
                    <a:lumOff val="25000"/>
                  </a:schemeClr>
                </a:solidFill>
              </a:rPr>
              <a:t>)</a:t>
            </a:r>
          </a:p>
          <a:p>
            <a:pPr marL="0" indent="0">
              <a:buNone/>
            </a:pPr>
            <a:r>
              <a:rPr lang="en-US" dirty="0"/>
              <a:t>		//calculating the mean and variance on each loop</a:t>
            </a: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val</a:t>
            </a:r>
            <a:r>
              <a:rPr lang="en-US" dirty="0">
                <a:solidFill>
                  <a:schemeClr val="tx1">
                    <a:lumMod val="75000"/>
                    <a:lumOff val="25000"/>
                  </a:schemeClr>
                </a:solidFill>
              </a:rPr>
              <a:t> mv = </a:t>
            </a:r>
            <a:r>
              <a:rPr lang="en-US" dirty="0" err="1">
                <a:solidFill>
                  <a:schemeClr val="tx1">
                    <a:lumMod val="75000"/>
                    <a:lumOff val="25000"/>
                  </a:schemeClr>
                </a:solidFill>
              </a:rPr>
              <a:t>NuclearMeanVar</a:t>
            </a:r>
            <a:r>
              <a:rPr lang="en-US" dirty="0">
                <a:solidFill>
                  <a:schemeClr val="tx1">
                    <a:lumMod val="75000"/>
                    <a:lumOff val="25000"/>
                  </a:schemeClr>
                </a:solidFill>
              </a:rPr>
              <a:t>(</a:t>
            </a:r>
            <a:r>
              <a:rPr lang="en-US" dirty="0" err="1">
                <a:solidFill>
                  <a:schemeClr val="tx1">
                    <a:lumMod val="75000"/>
                    <a:lumOff val="25000"/>
                  </a:schemeClr>
                </a:solidFill>
              </a:rPr>
              <a:t>ts.toString</a:t>
            </a:r>
            <a:r>
              <a:rPr lang="en-US" dirty="0">
                <a:solidFill>
                  <a:schemeClr val="tx1">
                    <a:lumMod val="75000"/>
                    <a:lumOff val="25000"/>
                  </a:schemeClr>
                </a:solidFill>
              </a:rPr>
              <a:t>, temp._1, temp._2)</a:t>
            </a:r>
          </a:p>
          <a:p>
            <a:pPr marL="0" indent="0">
              <a:buNone/>
            </a:pPr>
            <a:r>
              <a:rPr lang="en-US" dirty="0"/>
              <a:t>		//saving Mean and Variance into list. This will help to calculate next step</a:t>
            </a:r>
          </a:p>
          <a:p>
            <a:pPr marL="0" indent="0">
              <a:buNone/>
            </a:pPr>
            <a:r>
              <a:rPr lang="en-US" dirty="0">
                <a:solidFill>
                  <a:schemeClr val="bg1">
                    <a:lumMod val="50000"/>
                  </a:schemeClr>
                </a:solidFill>
              </a:rPr>
              <a:t>		</a:t>
            </a:r>
            <a:r>
              <a:rPr lang="en-US" dirty="0" err="1">
                <a:solidFill>
                  <a:schemeClr val="tx1">
                    <a:lumMod val="75000"/>
                    <a:lumOff val="25000"/>
                  </a:schemeClr>
                </a:solidFill>
              </a:rPr>
              <a:t>listVariance</a:t>
            </a:r>
            <a:r>
              <a:rPr lang="en-US" dirty="0">
                <a:solidFill>
                  <a:schemeClr val="tx1">
                    <a:lumMod val="75000"/>
                    <a:lumOff val="25000"/>
                  </a:schemeClr>
                </a:solidFill>
              </a:rPr>
              <a:t> += mv</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println</a:t>
            </a:r>
            <a:r>
              <a:rPr lang="en-US" dirty="0">
                <a:solidFill>
                  <a:schemeClr val="tx1">
                    <a:lumMod val="75000"/>
                    <a:lumOff val="25000"/>
                  </a:schemeClr>
                </a:solidFill>
              </a:rPr>
              <a:t>(</a:t>
            </a:r>
            <a:r>
              <a:rPr lang="en-US" dirty="0" err="1">
                <a:solidFill>
                  <a:schemeClr val="tx1">
                    <a:lumMod val="75000"/>
                    <a:lumOff val="25000"/>
                  </a:schemeClr>
                </a:solidFill>
              </a:rPr>
              <a:t>ts.toString</a:t>
            </a:r>
            <a:r>
              <a:rPr lang="en-US" dirty="0">
                <a:solidFill>
                  <a:schemeClr val="tx1">
                    <a:lumMod val="75000"/>
                    <a:lumOff val="25000"/>
                  </a:schemeClr>
                </a:solidFill>
              </a:rPr>
              <a:t>+ " "+ temp._1 + " "+temp._2)</a:t>
            </a:r>
          </a:p>
          <a:p>
            <a:pPr marL="0" indent="0">
              <a:buNone/>
            </a:pPr>
            <a:r>
              <a:rPr lang="en-US" dirty="0">
                <a:solidFill>
                  <a:schemeClr val="tx1">
                    <a:lumMod val="75000"/>
                    <a:lumOff val="25000"/>
                  </a:schemeClr>
                </a:solidFill>
              </a:rPr>
              <a:t>	}</a:t>
            </a:r>
          </a:p>
          <a:p>
            <a:pPr marL="0" indent="0">
              <a:buNone/>
            </a:pPr>
            <a:r>
              <a:rPr lang="en-US" dirty="0">
                <a:solidFill>
                  <a:schemeClr val="tx1">
                    <a:lumMod val="75000"/>
                    <a:lumOff val="25000"/>
                  </a:schemeClr>
                </a:solidFill>
              </a:rPr>
              <a:t>}</a:t>
            </a:r>
          </a:p>
          <a:p>
            <a:pPr marL="0" indent="0">
              <a:buNone/>
            </a:pPr>
            <a:endParaRPr lang="en-US" dirty="0"/>
          </a:p>
        </p:txBody>
      </p:sp>
    </p:spTree>
    <p:extLst>
      <p:ext uri="{BB962C8B-B14F-4D97-AF65-F5344CB8AC3E}">
        <p14:creationId xmlns:p14="http://schemas.microsoft.com/office/powerpoint/2010/main" val="1331697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 </a:t>
            </a:r>
            <a:r>
              <a:rPr lang="en-US" sz="2400" dirty="0" err="1"/>
              <a:t>GetWordCounttestrun</a:t>
            </a:r>
            <a:r>
              <a:rPr lang="en-US" sz="2400" dirty="0"/>
              <a:t> </a:t>
            </a:r>
            <a:r>
              <a:rPr lang="en-US" sz="2400" dirty="0" smtClean="0"/>
              <a:t/>
            </a:r>
            <a:br>
              <a:rPr lang="en-US" sz="2400" dirty="0" smtClean="0"/>
            </a:br>
            <a:r>
              <a:rPr lang="en-US" sz="2400" dirty="0"/>
              <a:t>On installed </a:t>
            </a:r>
            <a:r>
              <a:rPr lang="en-US" sz="2400" dirty="0" err="1"/>
              <a:t>cloudera</a:t>
            </a:r>
            <a:r>
              <a:rPr lang="en-US" sz="2400" dirty="0"/>
              <a:t>, opened eclipse and imported default </a:t>
            </a:r>
            <a:r>
              <a:rPr lang="en-US" sz="2400" dirty="0" err="1"/>
              <a:t>wordcount.java</a:t>
            </a:r>
            <a:r>
              <a:rPr lang="en-US" sz="2400" dirty="0"/>
              <a:t> from Hadoop official website. Exported test project as a jar file and did some commands on command line of </a:t>
            </a:r>
            <a:r>
              <a:rPr lang="en-US" sz="2400" dirty="0" err="1"/>
              <a:t>cloudera</a:t>
            </a:r>
            <a:r>
              <a:rPr lang="en-US" sz="2400" dirty="0"/>
              <a:t>. Created test input file and printed output. </a:t>
            </a:r>
            <a:r>
              <a:rPr lang="en-US" sz="2400" dirty="0" smtClean="0"/>
              <a:t/>
            </a:r>
            <a:br>
              <a:rPr lang="en-US" sz="2400" dirty="0" smtClean="0"/>
            </a:br>
            <a:endParaRPr lang="en-US" sz="2400" dirty="0"/>
          </a:p>
        </p:txBody>
      </p:sp>
      <p:sp>
        <p:nvSpPr>
          <p:cNvPr id="3" name="Content Placeholder 2"/>
          <p:cNvSpPr>
            <a:spLocks noGrp="1"/>
          </p:cNvSpPr>
          <p:nvPr>
            <p:ph idx="1"/>
          </p:nvPr>
        </p:nvSpPr>
        <p:spPr>
          <a:xfrm>
            <a:off x="838200" y="2330592"/>
            <a:ext cx="10515600" cy="4351338"/>
          </a:xfrm>
        </p:spPr>
        <p:txBody>
          <a:bodyPr/>
          <a:lstStyle/>
          <a:p>
            <a:pPr marL="0" indent="0">
              <a:buNone/>
            </a:pPr>
            <a:r>
              <a:rPr lang="en-US" dirty="0"/>
              <a:t>URL: </a:t>
            </a:r>
            <a:r>
              <a:rPr lang="en-US" dirty="0" err="1"/>
              <a:t>org.myorg.WordCount</a:t>
            </a:r>
            <a:r>
              <a:rPr lang="en-US" dirty="0"/>
              <a:t> </a:t>
            </a:r>
            <a:endParaRPr lang="en-US" dirty="0" smtClean="0"/>
          </a:p>
          <a:p>
            <a:pPr marL="0" indent="0">
              <a:buNone/>
            </a:pPr>
            <a:endParaRPr lang="en-US" dirty="0"/>
          </a:p>
          <a:p>
            <a:pPr marL="0" indent="0">
              <a:buNone/>
            </a:pPr>
            <a:r>
              <a:rPr lang="en-US" dirty="0" smtClean="0"/>
              <a:t>CMD1</a:t>
            </a:r>
            <a:r>
              <a:rPr lang="en-US" dirty="0"/>
              <a:t>: </a:t>
            </a:r>
            <a:r>
              <a:rPr lang="en-US" dirty="0" err="1"/>
              <a:t>hadoop</a:t>
            </a:r>
            <a:r>
              <a:rPr lang="en-US" dirty="0"/>
              <a:t> jar /home/</a:t>
            </a:r>
            <a:r>
              <a:rPr lang="en-US" dirty="0" err="1"/>
              <a:t>cloudera</a:t>
            </a:r>
            <a:r>
              <a:rPr lang="en-US" dirty="0"/>
              <a:t>/</a:t>
            </a:r>
            <a:r>
              <a:rPr lang="en-US" dirty="0" err="1"/>
              <a:t>wordcount.jar</a:t>
            </a:r>
            <a:r>
              <a:rPr lang="en-US" dirty="0"/>
              <a:t> </a:t>
            </a:r>
            <a:r>
              <a:rPr lang="en-US" dirty="0" err="1"/>
              <a:t>org.myorg.WordCount</a:t>
            </a:r>
            <a:r>
              <a:rPr lang="en-US" dirty="0"/>
              <a:t> /user/</a:t>
            </a:r>
            <a:r>
              <a:rPr lang="en-US" dirty="0" err="1"/>
              <a:t>cloudera</a:t>
            </a:r>
            <a:r>
              <a:rPr lang="en-US" dirty="0"/>
              <a:t>/</a:t>
            </a:r>
            <a:r>
              <a:rPr lang="en-US" dirty="0" err="1"/>
              <a:t>wordcount</a:t>
            </a:r>
            <a:r>
              <a:rPr lang="en-US" dirty="0"/>
              <a:t>/input /user/</a:t>
            </a:r>
            <a:r>
              <a:rPr lang="en-US" dirty="0" err="1"/>
              <a:t>cloudera</a:t>
            </a:r>
            <a:r>
              <a:rPr lang="en-US" dirty="0"/>
              <a:t>/</a:t>
            </a:r>
            <a:r>
              <a:rPr lang="en-US" dirty="0" err="1"/>
              <a:t>wordcount</a:t>
            </a:r>
            <a:r>
              <a:rPr lang="en-US" dirty="0"/>
              <a:t>/output41 CMD2: </a:t>
            </a:r>
            <a:r>
              <a:rPr lang="en-US" dirty="0" err="1"/>
              <a:t>hadoop</a:t>
            </a:r>
            <a:r>
              <a:rPr lang="en-US" dirty="0"/>
              <a:t> fs –cat /user/</a:t>
            </a:r>
            <a:r>
              <a:rPr lang="en-US" dirty="0" err="1"/>
              <a:t>cloudera</a:t>
            </a:r>
            <a:r>
              <a:rPr lang="en-US" dirty="0"/>
              <a:t>/</a:t>
            </a:r>
            <a:r>
              <a:rPr lang="en-US" dirty="0" err="1"/>
              <a:t>wordcount</a:t>
            </a:r>
            <a:r>
              <a:rPr lang="en-US" dirty="0"/>
              <a:t>/output41/*</a:t>
            </a:r>
            <a:br>
              <a:rPr lang="en-US" dirty="0"/>
            </a:br>
            <a:r>
              <a:rPr lang="en-US" dirty="0"/>
              <a:t>CMD3: </a:t>
            </a:r>
            <a:r>
              <a:rPr lang="en-US" dirty="0" err="1"/>
              <a:t>hadoop</a:t>
            </a:r>
            <a:r>
              <a:rPr lang="en-US" dirty="0"/>
              <a:t> fs –cat /user/</a:t>
            </a:r>
            <a:r>
              <a:rPr lang="en-US" dirty="0" err="1"/>
              <a:t>cloudera</a:t>
            </a:r>
            <a:r>
              <a:rPr lang="en-US" dirty="0"/>
              <a:t>/</a:t>
            </a:r>
            <a:r>
              <a:rPr lang="en-US" dirty="0" err="1"/>
              <a:t>wordcount</a:t>
            </a:r>
            <a:r>
              <a:rPr lang="en-US" dirty="0"/>
              <a:t>/input/* </a:t>
            </a:r>
            <a:endParaRPr lang="en-US" dirty="0" smtClean="0">
              <a:effectLst/>
            </a:endParaRPr>
          </a:p>
          <a:p>
            <a:pPr marL="0" indent="0">
              <a:buNone/>
            </a:pPr>
            <a:endParaRPr lang="en-US" dirty="0"/>
          </a:p>
        </p:txBody>
      </p:sp>
    </p:spTree>
    <p:extLst>
      <p:ext uri="{BB962C8B-B14F-4D97-AF65-F5344CB8AC3E}">
        <p14:creationId xmlns:p14="http://schemas.microsoft.com/office/powerpoint/2010/main" val="18696359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9900"/>
            <a:ext cx="10515600" cy="5707063"/>
          </a:xfrm>
        </p:spPr>
        <p:txBody>
          <a:bodyPr>
            <a:normAutofit fontScale="70000" lnSpcReduction="20000"/>
          </a:bodyPr>
          <a:lstStyle/>
          <a:p>
            <a:pPr marL="0" indent="0">
              <a:buNone/>
            </a:pPr>
            <a:r>
              <a:rPr lang="en-US" dirty="0" err="1">
                <a:solidFill>
                  <a:schemeClr val="tx1">
                    <a:lumMod val="75000"/>
                    <a:lumOff val="25000"/>
                  </a:schemeClr>
                </a:solidFill>
              </a:rPr>
              <a:t>println</a:t>
            </a:r>
            <a:r>
              <a:rPr lang="en-US" dirty="0">
                <a:solidFill>
                  <a:schemeClr val="tx1">
                    <a:lumMod val="75000"/>
                    <a:lumOff val="25000"/>
                  </a:schemeClr>
                </a:solidFill>
              </a:rPr>
              <a:t>("Step 6. Divide each quantity by 1000 to get the average and display the result.")</a:t>
            </a:r>
          </a:p>
          <a:p>
            <a:pPr marL="0" indent="0">
              <a:buNone/>
            </a:pPr>
            <a:r>
              <a:rPr lang="en-US" dirty="0"/>
              <a:t>//declared another function that find the average of given </a:t>
            </a:r>
            <a:r>
              <a:rPr lang="en-US" dirty="0" err="1"/>
              <a:t>Dataframe</a:t>
            </a:r>
            <a:endParaRPr lang="en-US" dirty="0"/>
          </a:p>
          <a:p>
            <a:pPr marL="0" indent="0">
              <a:buNone/>
            </a:pPr>
            <a:r>
              <a:rPr lang="en-US" dirty="0" err="1">
                <a:solidFill>
                  <a:schemeClr val="tx1">
                    <a:lumMod val="75000"/>
                    <a:lumOff val="25000"/>
                  </a:schemeClr>
                </a:solidFill>
              </a:rPr>
              <a:t>def</a:t>
            </a:r>
            <a:r>
              <a:rPr lang="en-US" dirty="0">
                <a:solidFill>
                  <a:schemeClr val="tx1">
                    <a:lumMod val="75000"/>
                    <a:lumOff val="25000"/>
                  </a:schemeClr>
                </a:solidFill>
              </a:rPr>
              <a:t> </a:t>
            </a:r>
            <a:r>
              <a:rPr lang="en-US" dirty="0" err="1">
                <a:solidFill>
                  <a:schemeClr val="tx1">
                    <a:lumMod val="75000"/>
                    <a:lumOff val="25000"/>
                  </a:schemeClr>
                </a:solidFill>
              </a:rPr>
              <a:t>computeFinal</a:t>
            </a:r>
            <a:r>
              <a:rPr lang="en-US" dirty="0">
                <a:solidFill>
                  <a:schemeClr val="tx1">
                    <a:lumMod val="75000"/>
                    <a:lumOff val="25000"/>
                  </a:schemeClr>
                </a:solidFill>
              </a:rPr>
              <a:t>(</a:t>
            </a:r>
            <a:r>
              <a:rPr lang="en-US" dirty="0" err="1">
                <a:solidFill>
                  <a:schemeClr val="tx1">
                    <a:lumMod val="75000"/>
                    <a:lumOff val="25000"/>
                  </a:schemeClr>
                </a:solidFill>
              </a:rPr>
              <a:t>lastRDD:DataFrame</a:t>
            </a:r>
            <a:r>
              <a:rPr lang="en-US" dirty="0">
                <a:solidFill>
                  <a:schemeClr val="tx1">
                    <a:lumMod val="75000"/>
                    <a:lumOff val="25000"/>
                  </a:schemeClr>
                </a:solidFill>
              </a:rPr>
              <a:t>, </a:t>
            </a:r>
            <a:r>
              <a:rPr lang="en-US" dirty="0" err="1">
                <a:solidFill>
                  <a:schemeClr val="tx1">
                    <a:lumMod val="75000"/>
                    <a:lumOff val="25000"/>
                  </a:schemeClr>
                </a:solidFill>
              </a:rPr>
              <a:t>ts:String</a:t>
            </a:r>
            <a:r>
              <a:rPr lang="en-US" dirty="0">
                <a:solidFill>
                  <a:schemeClr val="tx1">
                    <a:lumMod val="75000"/>
                    <a:lumOff val="25000"/>
                  </a:schemeClr>
                </a:solidFill>
              </a:rPr>
              <a:t> ) = {</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val</a:t>
            </a:r>
            <a:r>
              <a:rPr lang="en-US" dirty="0">
                <a:solidFill>
                  <a:schemeClr val="tx1">
                    <a:lumMod val="75000"/>
                    <a:lumOff val="25000"/>
                  </a:schemeClr>
                </a:solidFill>
              </a:rPr>
              <a:t> </a:t>
            </a:r>
            <a:r>
              <a:rPr lang="en-US" dirty="0" err="1">
                <a:solidFill>
                  <a:schemeClr val="tx1">
                    <a:lumMod val="75000"/>
                    <a:lumOff val="25000"/>
                  </a:schemeClr>
                </a:solidFill>
              </a:rPr>
              <a:t>meanAVG</a:t>
            </a:r>
            <a:r>
              <a:rPr lang="en-US" dirty="0">
                <a:solidFill>
                  <a:schemeClr val="tx1">
                    <a:lumMod val="75000"/>
                    <a:lumOff val="25000"/>
                  </a:schemeClr>
                </a:solidFill>
              </a:rPr>
              <a:t> = </a:t>
            </a:r>
            <a:r>
              <a:rPr lang="en-US" dirty="0" err="1">
                <a:solidFill>
                  <a:schemeClr val="tx1">
                    <a:lumMod val="75000"/>
                    <a:lumOff val="25000"/>
                  </a:schemeClr>
                </a:solidFill>
              </a:rPr>
              <a:t>lastRDD.filter</a:t>
            </a:r>
            <a:r>
              <a:rPr lang="en-US" dirty="0">
                <a:solidFill>
                  <a:schemeClr val="tx1">
                    <a:lumMod val="75000"/>
                    <a:lumOff val="25000"/>
                  </a:schemeClr>
                </a:solidFill>
              </a:rPr>
              <a:t>(</a:t>
            </a:r>
            <a:r>
              <a:rPr lang="en-US" dirty="0" err="1">
                <a:solidFill>
                  <a:schemeClr val="tx1">
                    <a:lumMod val="75000"/>
                    <a:lumOff val="25000"/>
                  </a:schemeClr>
                </a:solidFill>
              </a:rPr>
              <a:t>lastRDD</a:t>
            </a:r>
            <a:r>
              <a:rPr lang="en-US" dirty="0">
                <a:solidFill>
                  <a:schemeClr val="tx1">
                    <a:lumMod val="75000"/>
                    <a:lumOff val="25000"/>
                  </a:schemeClr>
                </a:solidFill>
              </a:rPr>
              <a:t>("</a:t>
            </a:r>
            <a:r>
              <a:rPr lang="en-US" dirty="0" err="1">
                <a:solidFill>
                  <a:schemeClr val="tx1">
                    <a:lumMod val="75000"/>
                    <a:lumOff val="25000"/>
                  </a:schemeClr>
                </a:solidFill>
              </a:rPr>
              <a:t>nc_date</a:t>
            </a:r>
            <a:r>
              <a:rPr lang="en-US" dirty="0">
                <a:solidFill>
                  <a:schemeClr val="tx1">
                    <a:lumMod val="75000"/>
                    <a:lumOff val="25000"/>
                  </a:schemeClr>
                </a:solidFill>
              </a:rPr>
              <a:t>").</a:t>
            </a:r>
            <a:r>
              <a:rPr lang="en-US" dirty="0" err="1">
                <a:solidFill>
                  <a:schemeClr val="tx1">
                    <a:lumMod val="75000"/>
                    <a:lumOff val="25000"/>
                  </a:schemeClr>
                </a:solidFill>
              </a:rPr>
              <a:t>equalTo</a:t>
            </a:r>
            <a:r>
              <a:rPr lang="en-US" dirty="0">
                <a:solidFill>
                  <a:schemeClr val="tx1">
                    <a:lumMod val="75000"/>
                    <a:lumOff val="25000"/>
                  </a:schemeClr>
                </a:solidFill>
              </a:rPr>
              <a:t>(</a:t>
            </a:r>
            <a:r>
              <a:rPr lang="en-US" dirty="0" err="1">
                <a:solidFill>
                  <a:schemeClr val="tx1">
                    <a:lumMod val="75000"/>
                    <a:lumOff val="25000"/>
                  </a:schemeClr>
                </a:solidFill>
              </a:rPr>
              <a:t>ts</a:t>
            </a:r>
            <a:r>
              <a:rPr lang="en-US" dirty="0">
                <a:solidFill>
                  <a:schemeClr val="tx1">
                    <a:lumMod val="75000"/>
                    <a:lumOff val="25000"/>
                  </a:schemeClr>
                </a:solidFill>
              </a:rPr>
              <a:t>)).</a:t>
            </a:r>
            <a:r>
              <a:rPr lang="en-US" dirty="0" err="1">
                <a:solidFill>
                  <a:schemeClr val="tx1">
                    <a:lumMod val="75000"/>
                    <a:lumOff val="25000"/>
                  </a:schemeClr>
                </a:solidFill>
              </a:rPr>
              <a:t>agg</a:t>
            </a:r>
            <a:r>
              <a:rPr lang="en-US" dirty="0">
                <a:solidFill>
                  <a:schemeClr val="tx1">
                    <a:lumMod val="75000"/>
                    <a:lumOff val="25000"/>
                  </a:schemeClr>
                </a:solidFill>
              </a:rPr>
              <a:t>(</a:t>
            </a:r>
            <a:r>
              <a:rPr lang="en-US" dirty="0" err="1">
                <a:solidFill>
                  <a:schemeClr val="tx1">
                    <a:lumMod val="75000"/>
                    <a:lumOff val="25000"/>
                  </a:schemeClr>
                </a:solidFill>
              </a:rPr>
              <a:t>avg</a:t>
            </a:r>
            <a:r>
              <a:rPr lang="en-US" dirty="0">
                <a:solidFill>
                  <a:schemeClr val="tx1">
                    <a:lumMod val="75000"/>
                    <a:lumOff val="25000"/>
                  </a:schemeClr>
                </a:solidFill>
              </a:rPr>
              <a:t>("</a:t>
            </a:r>
            <a:r>
              <a:rPr lang="en-US" dirty="0" err="1">
                <a:solidFill>
                  <a:schemeClr val="tx1">
                    <a:lumMod val="75000"/>
                    <a:lumOff val="25000"/>
                  </a:schemeClr>
                </a:solidFill>
              </a:rPr>
              <a:t>nc_mean</a:t>
            </a:r>
            <a:r>
              <a:rPr lang="en-US" dirty="0">
                <a:solidFill>
                  <a:schemeClr val="tx1">
                    <a:lumMod val="75000"/>
                    <a:lumOff val="25000"/>
                  </a:schemeClr>
                </a:solidFill>
              </a:rPr>
              <a:t>")).</a:t>
            </a:r>
            <a:r>
              <a:rPr lang="en-US" dirty="0" err="1">
                <a:solidFill>
                  <a:schemeClr val="tx1">
                    <a:lumMod val="75000"/>
                    <a:lumOff val="25000"/>
                  </a:schemeClr>
                </a:solidFill>
              </a:rPr>
              <a:t>collectAsList</a:t>
            </a:r>
            <a:r>
              <a:rPr lang="en-US" dirty="0">
                <a:solidFill>
                  <a:schemeClr val="tx1">
                    <a:lumMod val="75000"/>
                    <a:lumOff val="25000"/>
                  </a:schemeClr>
                </a:solidFill>
              </a:rPr>
              <a:t>().get(0).</a:t>
            </a:r>
            <a:r>
              <a:rPr lang="en-US" dirty="0" err="1">
                <a:solidFill>
                  <a:schemeClr val="tx1">
                    <a:lumMod val="75000"/>
                    <a:lumOff val="25000"/>
                  </a:schemeClr>
                </a:solidFill>
              </a:rPr>
              <a:t>getDouble</a:t>
            </a:r>
            <a:r>
              <a:rPr lang="en-US" dirty="0">
                <a:solidFill>
                  <a:schemeClr val="tx1">
                    <a:lumMod val="75000"/>
                    <a:lumOff val="25000"/>
                  </a:schemeClr>
                </a:solidFill>
              </a:rPr>
              <a:t>(0)</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val</a:t>
            </a:r>
            <a:r>
              <a:rPr lang="en-US" dirty="0">
                <a:solidFill>
                  <a:schemeClr val="tx1">
                    <a:lumMod val="75000"/>
                    <a:lumOff val="25000"/>
                  </a:schemeClr>
                </a:solidFill>
              </a:rPr>
              <a:t> </a:t>
            </a:r>
            <a:r>
              <a:rPr lang="en-US" dirty="0" err="1">
                <a:solidFill>
                  <a:schemeClr val="tx1">
                    <a:lumMod val="75000"/>
                    <a:lumOff val="25000"/>
                  </a:schemeClr>
                </a:solidFill>
              </a:rPr>
              <a:t>varianceAVG</a:t>
            </a:r>
            <a:r>
              <a:rPr lang="en-US" dirty="0">
                <a:solidFill>
                  <a:schemeClr val="tx1">
                    <a:lumMod val="75000"/>
                    <a:lumOff val="25000"/>
                  </a:schemeClr>
                </a:solidFill>
              </a:rPr>
              <a:t> = </a:t>
            </a:r>
            <a:r>
              <a:rPr lang="en-US" dirty="0" err="1">
                <a:solidFill>
                  <a:schemeClr val="tx1">
                    <a:lumMod val="75000"/>
                    <a:lumOff val="25000"/>
                  </a:schemeClr>
                </a:solidFill>
              </a:rPr>
              <a:t>lastRDD.filter</a:t>
            </a:r>
            <a:r>
              <a:rPr lang="en-US" dirty="0">
                <a:solidFill>
                  <a:schemeClr val="tx1">
                    <a:lumMod val="75000"/>
                    <a:lumOff val="25000"/>
                  </a:schemeClr>
                </a:solidFill>
              </a:rPr>
              <a:t>(</a:t>
            </a:r>
            <a:r>
              <a:rPr lang="en-US" dirty="0" err="1">
                <a:solidFill>
                  <a:schemeClr val="tx1">
                    <a:lumMod val="75000"/>
                    <a:lumOff val="25000"/>
                  </a:schemeClr>
                </a:solidFill>
              </a:rPr>
              <a:t>lastRDD</a:t>
            </a:r>
            <a:r>
              <a:rPr lang="en-US" dirty="0">
                <a:solidFill>
                  <a:schemeClr val="tx1">
                    <a:lumMod val="75000"/>
                    <a:lumOff val="25000"/>
                  </a:schemeClr>
                </a:solidFill>
              </a:rPr>
              <a:t>("</a:t>
            </a:r>
            <a:r>
              <a:rPr lang="en-US" dirty="0" err="1">
                <a:solidFill>
                  <a:schemeClr val="tx1">
                    <a:lumMod val="75000"/>
                    <a:lumOff val="25000"/>
                  </a:schemeClr>
                </a:solidFill>
              </a:rPr>
              <a:t>nc_date</a:t>
            </a:r>
            <a:r>
              <a:rPr lang="en-US" dirty="0">
                <a:solidFill>
                  <a:schemeClr val="tx1">
                    <a:lumMod val="75000"/>
                    <a:lumOff val="25000"/>
                  </a:schemeClr>
                </a:solidFill>
              </a:rPr>
              <a:t>").</a:t>
            </a:r>
            <a:r>
              <a:rPr lang="en-US" dirty="0" err="1">
                <a:solidFill>
                  <a:schemeClr val="tx1">
                    <a:lumMod val="75000"/>
                    <a:lumOff val="25000"/>
                  </a:schemeClr>
                </a:solidFill>
              </a:rPr>
              <a:t>equalTo</a:t>
            </a:r>
            <a:r>
              <a:rPr lang="en-US" dirty="0">
                <a:solidFill>
                  <a:schemeClr val="tx1">
                    <a:lumMod val="75000"/>
                    <a:lumOff val="25000"/>
                  </a:schemeClr>
                </a:solidFill>
              </a:rPr>
              <a:t>(</a:t>
            </a:r>
            <a:r>
              <a:rPr lang="en-US" dirty="0" err="1">
                <a:solidFill>
                  <a:schemeClr val="tx1">
                    <a:lumMod val="75000"/>
                    <a:lumOff val="25000"/>
                  </a:schemeClr>
                </a:solidFill>
              </a:rPr>
              <a:t>ts</a:t>
            </a:r>
            <a:r>
              <a:rPr lang="en-US" dirty="0">
                <a:solidFill>
                  <a:schemeClr val="tx1">
                    <a:lumMod val="75000"/>
                    <a:lumOff val="25000"/>
                  </a:schemeClr>
                </a:solidFill>
              </a:rPr>
              <a:t>)).</a:t>
            </a:r>
            <a:r>
              <a:rPr lang="en-US" dirty="0" err="1">
                <a:solidFill>
                  <a:schemeClr val="tx1">
                    <a:lumMod val="75000"/>
                    <a:lumOff val="25000"/>
                  </a:schemeClr>
                </a:solidFill>
              </a:rPr>
              <a:t>agg</a:t>
            </a:r>
            <a:r>
              <a:rPr lang="en-US" dirty="0">
                <a:solidFill>
                  <a:schemeClr val="tx1">
                    <a:lumMod val="75000"/>
                    <a:lumOff val="25000"/>
                  </a:schemeClr>
                </a:solidFill>
              </a:rPr>
              <a:t>(</a:t>
            </a:r>
            <a:r>
              <a:rPr lang="en-US" dirty="0" err="1">
                <a:solidFill>
                  <a:schemeClr val="tx1">
                    <a:lumMod val="75000"/>
                    <a:lumOff val="25000"/>
                  </a:schemeClr>
                </a:solidFill>
              </a:rPr>
              <a:t>avg</a:t>
            </a:r>
            <a:r>
              <a:rPr lang="en-US" dirty="0">
                <a:solidFill>
                  <a:schemeClr val="tx1">
                    <a:lumMod val="75000"/>
                    <a:lumOff val="25000"/>
                  </a:schemeClr>
                </a:solidFill>
              </a:rPr>
              <a:t>("</a:t>
            </a:r>
            <a:r>
              <a:rPr lang="en-US" dirty="0" err="1">
                <a:solidFill>
                  <a:schemeClr val="tx1">
                    <a:lumMod val="75000"/>
                    <a:lumOff val="25000"/>
                  </a:schemeClr>
                </a:solidFill>
              </a:rPr>
              <a:t>nc_variance</a:t>
            </a:r>
            <a:r>
              <a:rPr lang="en-US" dirty="0">
                <a:solidFill>
                  <a:schemeClr val="tx1">
                    <a:lumMod val="75000"/>
                    <a:lumOff val="25000"/>
                  </a:schemeClr>
                </a:solidFill>
              </a:rPr>
              <a:t>")).</a:t>
            </a:r>
            <a:r>
              <a:rPr lang="en-US" dirty="0" err="1">
                <a:solidFill>
                  <a:schemeClr val="tx1">
                    <a:lumMod val="75000"/>
                    <a:lumOff val="25000"/>
                  </a:schemeClr>
                </a:solidFill>
              </a:rPr>
              <a:t>collectAsList</a:t>
            </a:r>
            <a:r>
              <a:rPr lang="en-US" dirty="0">
                <a:solidFill>
                  <a:schemeClr val="tx1">
                    <a:lumMod val="75000"/>
                    <a:lumOff val="25000"/>
                  </a:schemeClr>
                </a:solidFill>
              </a:rPr>
              <a:t>().get(0).</a:t>
            </a:r>
            <a:r>
              <a:rPr lang="en-US" dirty="0" err="1">
                <a:solidFill>
                  <a:schemeClr val="tx1">
                    <a:lumMod val="75000"/>
                    <a:lumOff val="25000"/>
                  </a:schemeClr>
                </a:solidFill>
              </a:rPr>
              <a:t>getDouble</a:t>
            </a:r>
            <a:r>
              <a:rPr lang="en-US" dirty="0">
                <a:solidFill>
                  <a:schemeClr val="tx1">
                    <a:lumMod val="75000"/>
                    <a:lumOff val="25000"/>
                  </a:schemeClr>
                </a:solidFill>
              </a:rPr>
              <a:t>(0)</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println</a:t>
            </a:r>
            <a:r>
              <a:rPr lang="en-US" dirty="0">
                <a:solidFill>
                  <a:schemeClr val="tx1">
                    <a:lumMod val="75000"/>
                    <a:lumOff val="25000"/>
                  </a:schemeClr>
                </a:solidFill>
              </a:rPr>
              <a:t> (</a:t>
            </a:r>
            <a:r>
              <a:rPr lang="en-US" dirty="0" err="1">
                <a:solidFill>
                  <a:schemeClr val="tx1">
                    <a:lumMod val="75000"/>
                    <a:lumOff val="25000"/>
                  </a:schemeClr>
                </a:solidFill>
              </a:rPr>
              <a:t>ts.toString</a:t>
            </a:r>
            <a:r>
              <a:rPr lang="en-US" dirty="0">
                <a:solidFill>
                  <a:schemeClr val="tx1">
                    <a:lumMod val="75000"/>
                    <a:lumOff val="25000"/>
                  </a:schemeClr>
                </a:solidFill>
              </a:rPr>
              <a:t> +" " + </a:t>
            </a:r>
            <a:r>
              <a:rPr lang="en-US" dirty="0" err="1">
                <a:solidFill>
                  <a:schemeClr val="tx1">
                    <a:lumMod val="75000"/>
                    <a:lumOff val="25000"/>
                  </a:schemeClr>
                </a:solidFill>
              </a:rPr>
              <a:t>meanAVG.toString.toDouble</a:t>
            </a:r>
            <a:r>
              <a:rPr lang="en-US" dirty="0">
                <a:solidFill>
                  <a:schemeClr val="tx1">
                    <a:lumMod val="75000"/>
                    <a:lumOff val="25000"/>
                  </a:schemeClr>
                </a:solidFill>
              </a:rPr>
              <a:t> +" " + </a:t>
            </a:r>
            <a:r>
              <a:rPr lang="en-US" dirty="0" err="1">
                <a:solidFill>
                  <a:schemeClr val="tx1">
                    <a:lumMod val="75000"/>
                    <a:lumOff val="25000"/>
                  </a:schemeClr>
                </a:solidFill>
              </a:rPr>
              <a:t>varianceAVG.toString.toDouble</a:t>
            </a:r>
            <a:r>
              <a:rPr lang="en-US" dirty="0">
                <a:solidFill>
                  <a:schemeClr val="tx1">
                    <a:lumMod val="75000"/>
                    <a:lumOff val="25000"/>
                  </a:schemeClr>
                </a:solidFill>
              </a:rPr>
              <a:t>)		</a:t>
            </a:r>
          </a:p>
          <a:p>
            <a:pPr marL="0" indent="0">
              <a:buNone/>
            </a:pPr>
            <a:r>
              <a:rPr lang="en-US" dirty="0">
                <a:solidFill>
                  <a:schemeClr val="tx1">
                    <a:lumMod val="75000"/>
                    <a:lumOff val="25000"/>
                  </a:schemeClr>
                </a:solidFill>
              </a:rPr>
              <a:t>}</a:t>
            </a:r>
          </a:p>
          <a:p>
            <a:pPr marL="0" indent="0">
              <a:buNone/>
            </a:pPr>
            <a:r>
              <a:rPr lang="en-US" dirty="0" err="1">
                <a:solidFill>
                  <a:schemeClr val="tx1">
                    <a:lumMod val="75000"/>
                    <a:lumOff val="25000"/>
                  </a:schemeClr>
                </a:solidFill>
              </a:rPr>
              <a:t>println</a:t>
            </a:r>
            <a:r>
              <a:rPr lang="en-US" dirty="0">
                <a:solidFill>
                  <a:schemeClr val="tx1">
                    <a:lumMod val="75000"/>
                    <a:lumOff val="25000"/>
                  </a:schemeClr>
                </a:solidFill>
              </a:rPr>
              <a:t>("Category Mean Variance")</a:t>
            </a:r>
          </a:p>
          <a:p>
            <a:pPr marL="0" indent="0">
              <a:buNone/>
            </a:pPr>
            <a:r>
              <a:rPr lang="en-US" dirty="0"/>
              <a:t>//Calling the previously created function</a:t>
            </a:r>
          </a:p>
          <a:p>
            <a:pPr marL="0" indent="0">
              <a:buNone/>
            </a:pPr>
            <a:r>
              <a:rPr lang="en-US" dirty="0">
                <a:solidFill>
                  <a:schemeClr val="tx1">
                    <a:lumMod val="75000"/>
                    <a:lumOff val="25000"/>
                  </a:schemeClr>
                </a:solidFill>
              </a:rPr>
              <a:t>for(</a:t>
            </a:r>
            <a:r>
              <a:rPr lang="en-US" dirty="0" err="1">
                <a:solidFill>
                  <a:schemeClr val="tx1">
                    <a:lumMod val="75000"/>
                    <a:lumOff val="25000"/>
                  </a:schemeClr>
                </a:solidFill>
              </a:rPr>
              <a:t>ts</a:t>
            </a:r>
            <a:r>
              <a:rPr lang="en-US" dirty="0">
                <a:solidFill>
                  <a:schemeClr val="tx1">
                    <a:lumMod val="75000"/>
                    <a:lumOff val="25000"/>
                  </a:schemeClr>
                </a:solidFill>
              </a:rPr>
              <a:t> &lt;- </a:t>
            </a:r>
            <a:r>
              <a:rPr lang="en-US" dirty="0" err="1">
                <a:solidFill>
                  <a:schemeClr val="tx1">
                    <a:lumMod val="75000"/>
                    <a:lumOff val="25000"/>
                  </a:schemeClr>
                </a:solidFill>
              </a:rPr>
              <a:t>mtNuclearBoostrapperRDD.select</a:t>
            </a:r>
            <a:r>
              <a:rPr lang="en-US" dirty="0">
                <a:solidFill>
                  <a:schemeClr val="tx1">
                    <a:lumMod val="75000"/>
                    <a:lumOff val="25000"/>
                  </a:schemeClr>
                </a:solidFill>
              </a:rPr>
              <a:t>("</a:t>
            </a:r>
            <a:r>
              <a:rPr lang="en-US" dirty="0" err="1">
                <a:solidFill>
                  <a:schemeClr val="tx1">
                    <a:lumMod val="75000"/>
                    <a:lumOff val="25000"/>
                  </a:schemeClr>
                </a:solidFill>
              </a:rPr>
              <a:t>nc_date</a:t>
            </a:r>
            <a:r>
              <a:rPr lang="en-US" dirty="0">
                <a:solidFill>
                  <a:schemeClr val="tx1">
                    <a:lumMod val="75000"/>
                    <a:lumOff val="25000"/>
                  </a:schemeClr>
                </a:solidFill>
              </a:rPr>
              <a:t>").distinct().</a:t>
            </a:r>
            <a:r>
              <a:rPr lang="en-US" dirty="0" err="1">
                <a:solidFill>
                  <a:schemeClr val="tx1">
                    <a:lumMod val="75000"/>
                    <a:lumOff val="25000"/>
                  </a:schemeClr>
                </a:solidFill>
              </a:rPr>
              <a:t>rdd.map</a:t>
            </a:r>
            <a:r>
              <a:rPr lang="en-US" dirty="0">
                <a:solidFill>
                  <a:schemeClr val="tx1">
                    <a:lumMod val="75000"/>
                    <a:lumOff val="25000"/>
                  </a:schemeClr>
                </a:solidFill>
              </a:rPr>
              <a:t>(r =&gt; r(0)).collect()){</a:t>
            </a:r>
          </a:p>
          <a:p>
            <a:pPr marL="0" indent="0">
              <a:buNone/>
            </a:pPr>
            <a:r>
              <a:rPr lang="en-US" dirty="0">
                <a:solidFill>
                  <a:schemeClr val="tx1">
                    <a:lumMod val="75000"/>
                    <a:lumOff val="25000"/>
                  </a:schemeClr>
                </a:solidFill>
              </a:rPr>
              <a:t>	</a:t>
            </a:r>
            <a:r>
              <a:rPr lang="en-US" dirty="0" err="1">
                <a:solidFill>
                  <a:schemeClr val="tx1">
                    <a:lumMod val="75000"/>
                    <a:lumOff val="25000"/>
                  </a:schemeClr>
                </a:solidFill>
              </a:rPr>
              <a:t>computeFinal</a:t>
            </a:r>
            <a:r>
              <a:rPr lang="en-US" dirty="0">
                <a:solidFill>
                  <a:schemeClr val="tx1">
                    <a:lumMod val="75000"/>
                    <a:lumOff val="25000"/>
                  </a:schemeClr>
                </a:solidFill>
              </a:rPr>
              <a:t>(</a:t>
            </a:r>
            <a:r>
              <a:rPr lang="en-US" dirty="0" err="1">
                <a:solidFill>
                  <a:schemeClr val="tx1">
                    <a:lumMod val="75000"/>
                    <a:lumOff val="25000"/>
                  </a:schemeClr>
                </a:solidFill>
              </a:rPr>
              <a:t>listVariance.toDF</a:t>
            </a:r>
            <a:r>
              <a:rPr lang="en-US" dirty="0">
                <a:solidFill>
                  <a:schemeClr val="tx1">
                    <a:lumMod val="75000"/>
                    <a:lumOff val="25000"/>
                  </a:schemeClr>
                </a:solidFill>
              </a:rPr>
              <a:t>(), </a:t>
            </a:r>
            <a:r>
              <a:rPr lang="en-US" dirty="0" err="1">
                <a:solidFill>
                  <a:schemeClr val="tx1">
                    <a:lumMod val="75000"/>
                    <a:lumOff val="25000"/>
                  </a:schemeClr>
                </a:solidFill>
              </a:rPr>
              <a:t>ts.toString</a:t>
            </a:r>
            <a:r>
              <a:rPr lang="en-US" dirty="0">
                <a:solidFill>
                  <a:schemeClr val="tx1">
                    <a:lumMod val="75000"/>
                    <a:lumOff val="25000"/>
                  </a:schemeClr>
                </a:solidFill>
              </a:rPr>
              <a:t>)</a:t>
            </a:r>
          </a:p>
          <a:p>
            <a:pPr marL="0" indent="0">
              <a:buNone/>
            </a:pPr>
            <a:r>
              <a:rPr lang="en-US" dirty="0">
                <a:solidFill>
                  <a:schemeClr val="tx1">
                    <a:lumMod val="75000"/>
                    <a:lumOff val="25000"/>
                  </a:schemeClr>
                </a:solidFill>
              </a:rPr>
              <a:t>}</a:t>
            </a:r>
          </a:p>
          <a:p>
            <a:pPr marL="0" indent="0">
              <a:buNone/>
            </a:pPr>
            <a:endParaRPr lang="en-US" dirty="0"/>
          </a:p>
        </p:txBody>
      </p:sp>
    </p:spTree>
    <p:extLst>
      <p:ext uri="{BB962C8B-B14F-4D97-AF65-F5344CB8AC3E}">
        <p14:creationId xmlns:p14="http://schemas.microsoft.com/office/powerpoint/2010/main" val="438937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520" y="0"/>
            <a:ext cx="11581850" cy="7238657"/>
          </a:xfrm>
        </p:spPr>
      </p:pic>
    </p:spTree>
    <p:extLst>
      <p:ext uri="{BB962C8B-B14F-4D97-AF65-F5344CB8AC3E}">
        <p14:creationId xmlns:p14="http://schemas.microsoft.com/office/powerpoint/2010/main" val="1853465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WordCount</a:t>
            </a:r>
            <a:r>
              <a:rPr lang="en-US" dirty="0" smtClean="0"/>
              <a:t> - Input &amp; Output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12192000" cy="4140064"/>
          </a:xfrm>
          <a:prstGeom prst="rect">
            <a:avLst/>
          </a:prstGeom>
        </p:spPr>
      </p:pic>
    </p:spTree>
    <p:extLst>
      <p:ext uri="{BB962C8B-B14F-4D97-AF65-F5344CB8AC3E}">
        <p14:creationId xmlns:p14="http://schemas.microsoft.com/office/powerpoint/2010/main" val="587558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2843"/>
            <a:ext cx="10515600" cy="1325563"/>
          </a:xfrm>
        </p:spPr>
        <p:txBody>
          <a:bodyPr>
            <a:noAutofit/>
          </a:bodyPr>
          <a:lstStyle/>
          <a:p>
            <a:r>
              <a:rPr lang="en-US" sz="2800" dirty="0"/>
              <a:t>D. </a:t>
            </a:r>
            <a:r>
              <a:rPr lang="en-US" sz="2800" dirty="0" err="1"/>
              <a:t>ModifyWordCounttoInMapperWordCountandtestrun</a:t>
            </a:r>
            <a:r>
              <a:rPr lang="en-US" sz="2800" dirty="0"/>
              <a:t> </a:t>
            </a:r>
            <a:r>
              <a:rPr lang="en-US" sz="2800" dirty="0" smtClean="0"/>
              <a:t/>
            </a:r>
            <a:br>
              <a:rPr lang="en-US" sz="2800" dirty="0" smtClean="0"/>
            </a:br>
            <a:r>
              <a:rPr lang="en-US" sz="2800" dirty="0"/>
              <a:t>Overridden setup and cleanup methods in order to implement </a:t>
            </a:r>
            <a:r>
              <a:rPr lang="en-US" sz="2800" dirty="0" err="1"/>
              <a:t>InMapper</a:t>
            </a:r>
            <a:r>
              <a:rPr lang="en-US" sz="2800" dirty="0"/>
              <a:t> and also used </a:t>
            </a:r>
            <a:r>
              <a:rPr lang="en-US" sz="2800" dirty="0" err="1"/>
              <a:t>HashMap</a:t>
            </a:r>
            <a:r>
              <a:rPr lang="en-US" sz="2800" dirty="0"/>
              <a:t> to store the data. In the setup function initialized the </a:t>
            </a:r>
            <a:r>
              <a:rPr lang="en-US" sz="2800" dirty="0" err="1"/>
              <a:t>Hashmap</a:t>
            </a:r>
            <a:r>
              <a:rPr lang="en-US" sz="2800" dirty="0"/>
              <a:t> and in the Map function added elements into it. Finally in the cleanup function is writing the context./Used same input data as </a:t>
            </a:r>
            <a:r>
              <a:rPr lang="en-US" sz="2800" dirty="0" err="1"/>
              <a:t>WordCount</a:t>
            </a:r>
            <a:r>
              <a:rPr lang="en-US" sz="2800" dirty="0"/>
              <a:t> and result must be same too./ </a:t>
            </a:r>
            <a:r>
              <a:rPr lang="en-US" sz="2800" dirty="0" smtClean="0"/>
              <a:t/>
            </a:r>
            <a:br>
              <a:rPr lang="en-US" sz="2800" dirty="0" smtClean="0"/>
            </a:br>
            <a:endParaRPr lang="en-US" sz="2800" dirty="0"/>
          </a:p>
        </p:txBody>
      </p:sp>
      <p:sp>
        <p:nvSpPr>
          <p:cNvPr id="3" name="Content Placeholder 2"/>
          <p:cNvSpPr>
            <a:spLocks noGrp="1"/>
          </p:cNvSpPr>
          <p:nvPr>
            <p:ph idx="1"/>
          </p:nvPr>
        </p:nvSpPr>
        <p:spPr>
          <a:xfrm>
            <a:off x="838200" y="3152633"/>
            <a:ext cx="10515600" cy="3024330"/>
          </a:xfrm>
        </p:spPr>
        <p:txBody>
          <a:bodyPr>
            <a:normAutofit lnSpcReduction="10000"/>
          </a:bodyPr>
          <a:lstStyle/>
          <a:p>
            <a:pPr marL="0" indent="0">
              <a:buNone/>
            </a:pPr>
            <a:r>
              <a:rPr lang="en-US" dirty="0"/>
              <a:t>URL: </a:t>
            </a:r>
            <a:r>
              <a:rPr lang="en-US" dirty="0" err="1"/>
              <a:t>org.myorg.InMapperWordCount</a:t>
            </a:r>
            <a:r>
              <a:rPr lang="en-US" dirty="0"/>
              <a:t> </a:t>
            </a:r>
            <a:endParaRPr lang="en-US" dirty="0" smtClean="0"/>
          </a:p>
          <a:p>
            <a:pPr marL="0" indent="0">
              <a:buNone/>
            </a:pPr>
            <a:endParaRPr lang="en-US" dirty="0" smtClean="0"/>
          </a:p>
          <a:p>
            <a:pPr marL="0" indent="0">
              <a:buNone/>
            </a:pPr>
            <a:r>
              <a:rPr lang="en-US" dirty="0" smtClean="0"/>
              <a:t>CMD1</a:t>
            </a:r>
            <a:r>
              <a:rPr lang="en-US" dirty="0"/>
              <a:t>: </a:t>
            </a:r>
            <a:r>
              <a:rPr lang="en-US" dirty="0" err="1"/>
              <a:t>hadoop</a:t>
            </a:r>
            <a:r>
              <a:rPr lang="en-US" dirty="0"/>
              <a:t> jar /home/</a:t>
            </a:r>
            <a:r>
              <a:rPr lang="en-US" dirty="0" err="1"/>
              <a:t>cloudera</a:t>
            </a:r>
            <a:r>
              <a:rPr lang="en-US" dirty="0"/>
              <a:t>/</a:t>
            </a:r>
            <a:r>
              <a:rPr lang="en-US" dirty="0" err="1"/>
              <a:t>wordcount.jar</a:t>
            </a:r>
            <a:r>
              <a:rPr lang="en-US" dirty="0"/>
              <a:t> </a:t>
            </a:r>
            <a:r>
              <a:rPr lang="en-US" dirty="0" err="1"/>
              <a:t>org.myorg.InMapperWordCount</a:t>
            </a:r>
            <a:r>
              <a:rPr lang="en-US" dirty="0"/>
              <a:t> /user/</a:t>
            </a:r>
            <a:r>
              <a:rPr lang="en-US" dirty="0" err="1"/>
              <a:t>cloudera</a:t>
            </a:r>
            <a:r>
              <a:rPr lang="en-US" dirty="0"/>
              <a:t>/</a:t>
            </a:r>
            <a:r>
              <a:rPr lang="en-US" dirty="0" err="1"/>
              <a:t>wordcount</a:t>
            </a:r>
            <a:r>
              <a:rPr lang="en-US" dirty="0"/>
              <a:t>/input /user/</a:t>
            </a:r>
            <a:r>
              <a:rPr lang="en-US" dirty="0" err="1"/>
              <a:t>cloudera</a:t>
            </a:r>
            <a:r>
              <a:rPr lang="en-US" dirty="0"/>
              <a:t>/</a:t>
            </a:r>
            <a:r>
              <a:rPr lang="en-US" dirty="0" err="1"/>
              <a:t>wordcount</a:t>
            </a:r>
            <a:r>
              <a:rPr lang="en-US" dirty="0"/>
              <a:t>/output42</a:t>
            </a:r>
            <a:br>
              <a:rPr lang="en-US" dirty="0"/>
            </a:br>
            <a:r>
              <a:rPr lang="en-US" dirty="0"/>
              <a:t>CMD2: </a:t>
            </a:r>
            <a:r>
              <a:rPr lang="en-US" dirty="0" err="1"/>
              <a:t>hadoop</a:t>
            </a:r>
            <a:r>
              <a:rPr lang="en-US" dirty="0"/>
              <a:t> fs –cat /user/</a:t>
            </a:r>
            <a:r>
              <a:rPr lang="en-US" dirty="0" err="1"/>
              <a:t>cloudera</a:t>
            </a:r>
            <a:r>
              <a:rPr lang="en-US" dirty="0"/>
              <a:t>/</a:t>
            </a:r>
            <a:r>
              <a:rPr lang="en-US" dirty="0" err="1"/>
              <a:t>wordcount</a:t>
            </a:r>
            <a:r>
              <a:rPr lang="en-US" dirty="0"/>
              <a:t>/output42/*</a:t>
            </a:r>
            <a:br>
              <a:rPr lang="en-US" dirty="0"/>
            </a:br>
            <a:r>
              <a:rPr lang="en-US" dirty="0"/>
              <a:t>CMD3: </a:t>
            </a:r>
            <a:r>
              <a:rPr lang="en-US" dirty="0" err="1"/>
              <a:t>hadoop</a:t>
            </a:r>
            <a:r>
              <a:rPr lang="en-US" dirty="0"/>
              <a:t> fs –cat /user/</a:t>
            </a:r>
            <a:r>
              <a:rPr lang="en-US" dirty="0" err="1"/>
              <a:t>cloudera</a:t>
            </a:r>
            <a:r>
              <a:rPr lang="en-US" dirty="0"/>
              <a:t>/</a:t>
            </a:r>
            <a:r>
              <a:rPr lang="en-US" dirty="0" err="1"/>
              <a:t>wordcount</a:t>
            </a:r>
            <a:r>
              <a:rPr lang="en-US" dirty="0"/>
              <a:t>/input/* </a:t>
            </a:r>
            <a:endParaRPr lang="en-US" dirty="0" smtClean="0">
              <a:effectLst/>
            </a:endParaRPr>
          </a:p>
          <a:p>
            <a:pPr marL="0" indent="0">
              <a:buNone/>
            </a:pPr>
            <a:endParaRPr lang="en-US" dirty="0"/>
          </a:p>
        </p:txBody>
      </p:sp>
    </p:spTree>
    <p:extLst>
      <p:ext uri="{BB962C8B-B14F-4D97-AF65-F5344CB8AC3E}">
        <p14:creationId xmlns:p14="http://schemas.microsoft.com/office/powerpoint/2010/main" val="1545813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InMapperWordCount</a:t>
            </a:r>
            <a:r>
              <a:rPr lang="en-US" dirty="0" smtClean="0"/>
              <a:t> - Map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130" y="1803436"/>
            <a:ext cx="10193740" cy="6371088"/>
          </a:xfrm>
        </p:spPr>
      </p:pic>
    </p:spTree>
    <p:extLst>
      <p:ext uri="{BB962C8B-B14F-4D97-AF65-F5344CB8AC3E}">
        <p14:creationId xmlns:p14="http://schemas.microsoft.com/office/powerpoint/2010/main" val="53058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InMapperWordCount</a:t>
            </a:r>
            <a:r>
              <a:rPr lang="en-US" dirty="0" smtClean="0"/>
              <a:t> - Reduce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73958"/>
            <a:ext cx="10972800" cy="6858000"/>
          </a:xfrm>
          <a:prstGeom prst="rect">
            <a:avLst/>
          </a:prstGeom>
        </p:spPr>
      </p:pic>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1844706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937</Words>
  <Application>Microsoft Macintosh PowerPoint</Application>
  <PresentationFormat>Widescreen</PresentationFormat>
  <Paragraphs>197</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Calibri Light</vt:lpstr>
      <vt:lpstr>Cambria</vt:lpstr>
      <vt:lpstr>Times New Roman</vt:lpstr>
      <vt:lpstr>Arial</vt:lpstr>
      <vt:lpstr>Office Theme</vt:lpstr>
      <vt:lpstr>PowerPoint Presentation</vt:lpstr>
      <vt:lpstr>Part1  A. GetVMWareorVirtualBox  Visited to the official website and downloaded VirtualBox application and installed it.  </vt:lpstr>
      <vt:lpstr>B. GetCloudera  Visited to the official website and downloaded the operating system. Created new instance machine on VirtualBox and imported Cloudera into it. Started and tested Cloudera.  </vt:lpstr>
      <vt:lpstr>C. GetWordCounttestrun  On installed cloudera, opened eclipse and imported default wordcount.java from Hadoop official website. Exported test project as a jar file and did some commands on command line of cloudera. Created test input file and printed output.  </vt:lpstr>
      <vt:lpstr>PowerPoint Presentation</vt:lpstr>
      <vt:lpstr>WordCount - Input &amp; Output</vt:lpstr>
      <vt:lpstr>D. ModifyWordCounttoInMapperWordCountandtestrun  Overridden setup and cleanup methods in order to implement InMapper and also used HashMap to store the data. In the setup function initialized the Hashmap and in the Map function added elements into it. Finally in the cleanup function is writing the context./Used same input data as WordCount and result must be same too./  </vt:lpstr>
      <vt:lpstr>InMapperWordCount - Map</vt:lpstr>
      <vt:lpstr>InMapperWordCount - Reduce</vt:lpstr>
      <vt:lpstr>InMapperWordCount - Input &amp; Output</vt:lpstr>
      <vt:lpstr>E.ImplementAverageComputationAlgorithm/tocomputetheaverageofthe“last quantity in a Apache log file for each ip address”/  </vt:lpstr>
      <vt:lpstr>AVGCompute - Output</vt:lpstr>
      <vt:lpstr>AVGCompute - Map</vt:lpstr>
      <vt:lpstr>AVGCompute - Reduce</vt:lpstr>
      <vt:lpstr>F.ImplementInMapperCombiningalgorithmonAveragealgorithm  </vt:lpstr>
      <vt:lpstr>InMapperAVGCompute - Output</vt:lpstr>
      <vt:lpstr>InMapperAVGCompute - Map</vt:lpstr>
      <vt:lpstr>InMapperAVGCompute - Reduce</vt:lpstr>
      <vt:lpstr>Part2: Implement Pairs algorithm to compute relative frequencies </vt:lpstr>
      <vt:lpstr>PairApproach - Map</vt:lpstr>
      <vt:lpstr>PairApproach - Reduce</vt:lpstr>
      <vt:lpstr>PairApproach - Pseudo</vt:lpstr>
      <vt:lpstr>Part3: Implement Stripes algorithm to compute relative frequencies </vt:lpstr>
      <vt:lpstr>StripeApproach-Output &amp; Input</vt:lpstr>
      <vt:lpstr>StripeApproach-Map</vt:lpstr>
      <vt:lpstr>StripeApproach-Reduce</vt:lpstr>
      <vt:lpstr>StripeApproach-Pseudo</vt:lpstr>
      <vt:lpstr>Part4: Implement Hybrid algorithm to compute relative frequencies </vt:lpstr>
      <vt:lpstr>HybridAproach-Output&amp;Input</vt:lpstr>
      <vt:lpstr>HybridAproach-Map</vt:lpstr>
      <vt:lpstr>HybridAproach-Reduce</vt:lpstr>
      <vt:lpstr>HybridAproach-Pseudo</vt:lpstr>
      <vt:lpstr>Part5 to Part 6</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Jamsrandorj B</dc:creator>
  <cp:lastModifiedBy>Jamsrandorj B</cp:lastModifiedBy>
  <cp:revision>9</cp:revision>
  <dcterms:created xsi:type="dcterms:W3CDTF">2018-04-23T15:21:26Z</dcterms:created>
  <dcterms:modified xsi:type="dcterms:W3CDTF">2018-04-23T19:17:49Z</dcterms:modified>
</cp:coreProperties>
</file>